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287" r:id="rId5"/>
    <p:sldId id="300" r:id="rId6"/>
    <p:sldId id="288" r:id="rId7"/>
    <p:sldId id="290" r:id="rId8"/>
    <p:sldId id="291" r:id="rId9"/>
    <p:sldId id="292" r:id="rId10"/>
    <p:sldId id="296" r:id="rId11"/>
    <p:sldId id="295" r:id="rId12"/>
    <p:sldId id="293" r:id="rId13"/>
    <p:sldId id="294" r:id="rId14"/>
    <p:sldId id="297" r:id="rId15"/>
    <p:sldId id="299" r:id="rId16"/>
    <p:sldId id="298" r:id="rId17"/>
    <p:sldId id="289" r:id="rId18"/>
  </p:sldIdLst>
  <p:sldSz cx="12192000" cy="6858000"/>
  <p:notesSz cx="6858000" cy="9144000"/>
  <p:embeddedFontLst>
    <p:embeddedFont>
      <p:font typeface="Sweco Sans" panose="00000500000000000000" charset="0"/>
      <p:regular r:id="rId21"/>
      <p:bold r:id="rId22"/>
      <p:italic r:id="rId23"/>
      <p:boldItalic r:id="rId24"/>
    </p:embeddedFont>
    <p:embeddedFont>
      <p:font typeface="Sweco Sans Medium" panose="00000600000000000000" charset="0"/>
      <p:regular r:id="rId25"/>
      <p:italic r:id="rId26"/>
    </p:embeddedFont>
  </p:embeddedFontLst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20" userDrawn="1">
          <p15:clr>
            <a:srgbClr val="A4A3A4"/>
          </p15:clr>
        </p15:guide>
        <p15:guide id="2" pos="506" userDrawn="1">
          <p15:clr>
            <a:srgbClr val="A4A3A4"/>
          </p15:clr>
        </p15:guide>
        <p15:guide id="3" pos="7514" userDrawn="1">
          <p15:clr>
            <a:srgbClr val="A4A3A4"/>
          </p15:clr>
        </p15:guide>
        <p15:guide id="4" orient="horz" pos="981" userDrawn="1">
          <p15:clr>
            <a:srgbClr val="A4A3A4"/>
          </p15:clr>
        </p15:guide>
        <p15:guide id="5" orient="horz" pos="1321" userDrawn="1">
          <p15:clr>
            <a:srgbClr val="A4A3A4"/>
          </p15:clr>
        </p15:guide>
        <p15:guide id="6" orient="horz" pos="396" userDrawn="1">
          <p15:clr>
            <a:srgbClr val="A4A3A4"/>
          </p15:clr>
        </p15:guide>
        <p15:guide id="7" orient="horz" pos="164" userDrawn="1">
          <p15:clr>
            <a:srgbClr val="A4A3A4"/>
          </p15:clr>
        </p15:guide>
        <p15:guide id="8" pos="6738" userDrawn="1">
          <p15:clr>
            <a:srgbClr val="A4A3A4"/>
          </p15:clr>
        </p15:guide>
        <p15:guide id="9" orient="horz" pos="4156" userDrawn="1">
          <p15:clr>
            <a:srgbClr val="A4A3A4"/>
          </p15:clr>
        </p15:guide>
        <p15:guide id="10" orient="horz" pos="2160" userDrawn="1">
          <p15:clr>
            <a:srgbClr val="A4A3A4"/>
          </p15:clr>
        </p15:guide>
        <p15:guide id="11" orient="horz" pos="420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4873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just format 2 - Dekorfärg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2DE63D5-997A-4646-A377-4702673A728D}" styleName="Ljust format 2 - Dekorfärg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834" y="102"/>
      </p:cViewPr>
      <p:guideLst>
        <p:guide orient="horz" pos="4020"/>
        <p:guide pos="506"/>
        <p:guide pos="7514"/>
        <p:guide orient="horz" pos="981"/>
        <p:guide orient="horz" pos="1321"/>
        <p:guide orient="horz" pos="396"/>
        <p:guide orient="horz" pos="164"/>
        <p:guide pos="6738"/>
        <p:guide orient="horz" pos="4156"/>
        <p:guide orient="horz" pos="2160"/>
        <p:guide orient="horz" pos="420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6.fntdata"/><Relationship Id="rId3" Type="http://schemas.openxmlformats.org/officeDocument/2006/relationships/customXml" Target="../customXml/item3.xml"/><Relationship Id="rId21" Type="http://schemas.openxmlformats.org/officeDocument/2006/relationships/font" Target="fonts/font1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5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4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3.fntdata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2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>
              <a:latin typeface="Arial" panose="020B0604020202020204" pitchFamily="34" charset="0"/>
            </a:endParaRPr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966789-7B4A-4F00-9286-DDD8ED65D568}" type="datetimeFigureOut">
              <a:rPr lang="sv-SE" smtClean="0">
                <a:latin typeface="Arial" panose="020B0604020202020204" pitchFamily="34" charset="0"/>
              </a:rPr>
              <a:t>2021-09-15</a:t>
            </a:fld>
            <a:endParaRPr lang="sv-SE">
              <a:latin typeface="Arial" panose="020B0604020202020204" pitchFamily="34" charset="0"/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>
              <a:latin typeface="Arial" panose="020B0604020202020204" pitchFamily="34" charset="0"/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B7E181-C03F-4811-9B36-CB7788F180BA}" type="slidenum">
              <a:rPr lang="sv-SE" smtClean="0">
                <a:latin typeface="Arial" panose="020B0604020202020204" pitchFamily="34" charset="0"/>
              </a:rPr>
              <a:t>‹nr.›</a:t>
            </a:fld>
            <a:endParaRPr lang="sv-SE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73181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7F3F61B6-EEAE-45CF-BC26-93497CBA11EE}" type="datetimeFigureOut">
              <a:rPr lang="sv-SE" smtClean="0"/>
              <a:pPr/>
              <a:t>2021-09-15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7850F7A7-DA63-4A74-9242-8131DBB6E085}" type="slidenum">
              <a:rPr lang="sv-SE" smtClean="0"/>
              <a:pPr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727791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page (1)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946F014-7D51-48F3-9915-51EA24F52A10}" type="datetime1">
              <a:rPr lang="sv-SE" smtClean="0"/>
              <a:t>2021-09-15</a:t>
            </a:fld>
            <a:endParaRPr lang="en-GB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803275" y="260568"/>
            <a:ext cx="1203325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3EAEDCA-98D4-4724-9772-C653855CA076}" type="slidenum">
              <a:rPr lang="en-GB" smtClean="0"/>
              <a:pPr/>
              <a:t>‹nr.›</a:t>
            </a:fld>
            <a:endParaRPr lang="en-GB"/>
          </a:p>
        </p:txBody>
      </p:sp>
      <p:pic>
        <p:nvPicPr>
          <p:cNvPr id="3" name="Bildobjekt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9329" y="264741"/>
            <a:ext cx="1229546" cy="372895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6FAC9F50-A259-450B-A0DC-FC58DF938C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0830" y="1826147"/>
            <a:ext cx="8639999" cy="1080000"/>
          </a:xfrm>
        </p:spPr>
        <p:txBody>
          <a:bodyPr anchor="t" anchorCtr="0">
            <a:noAutofit/>
          </a:bodyPr>
          <a:lstStyle>
            <a:lvl1pPr>
              <a:defRPr sz="7600"/>
            </a:lvl1pPr>
          </a:lstStyle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4290521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03275" y="2059818"/>
            <a:ext cx="5226757" cy="4321932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0C33B-591C-4208-9D0D-35FC029433BF}" type="datetime1">
              <a:rPr lang="sv-SE" smtClean="0"/>
              <a:t>2021-09-15</a:t>
            </a:fld>
            <a:endParaRPr lang="en-GB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AEDCA-98D4-4724-9772-C653855CA076}" type="slidenum">
              <a:rPr lang="en-GB" smtClean="0"/>
              <a:t>‹nr.›</a:t>
            </a:fld>
            <a:endParaRPr lang="en-GB"/>
          </a:p>
        </p:txBody>
      </p:sp>
      <p:sp>
        <p:nvSpPr>
          <p:cNvPr id="9" name="Platshållare för innehåll 8"/>
          <p:cNvSpPr>
            <a:spLocks noGrp="1"/>
          </p:cNvSpPr>
          <p:nvPr>
            <p:ph sz="quarter" idx="13"/>
          </p:nvPr>
        </p:nvSpPr>
        <p:spPr>
          <a:xfrm>
            <a:off x="6144684" y="2060575"/>
            <a:ext cx="5783292" cy="432117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7018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98E68-26D1-423A-ADDE-7A62164022A9}" type="datetime1">
              <a:rPr lang="sv-SE" smtClean="0"/>
              <a:t>2021-09-15</a:t>
            </a:fld>
            <a:endParaRPr lang="en-GB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AEDCA-98D4-4724-9772-C653855CA076}" type="slidenum">
              <a:rPr lang="en-GB" smtClean="0"/>
              <a:t>‹nr.›</a:t>
            </a:fld>
            <a:endParaRPr lang="en-GB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/>
          </p:nvPr>
        </p:nvSpPr>
        <p:spPr>
          <a:xfrm>
            <a:off x="812800" y="1633151"/>
            <a:ext cx="11125200" cy="344757"/>
          </a:xfrm>
        </p:spPr>
        <p:txBody>
          <a:bodyPr/>
          <a:lstStyle>
            <a:lvl1pPr marL="12600" indent="0">
              <a:buNone/>
              <a:defRPr/>
            </a:lvl1pPr>
            <a:lvl2pPr marL="469800" indent="0">
              <a:buNone/>
              <a:defRPr/>
            </a:lvl2pPr>
            <a:lvl3pPr marL="927000" indent="0">
              <a:buNone/>
              <a:defRPr/>
            </a:lvl3pPr>
            <a:lvl4pPr marL="1384200" indent="0">
              <a:buNone/>
              <a:defRPr/>
            </a:lvl4pPr>
            <a:lvl5pPr marL="1841400" indent="0"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1" name="Platshållare för diagram 10"/>
          <p:cNvSpPr>
            <a:spLocks noGrp="1"/>
          </p:cNvSpPr>
          <p:nvPr>
            <p:ph type="chart" sz="quarter" idx="14"/>
          </p:nvPr>
        </p:nvSpPr>
        <p:spPr>
          <a:xfrm>
            <a:off x="803275" y="2059818"/>
            <a:ext cx="10969975" cy="4307418"/>
          </a:xfrm>
        </p:spPr>
        <p:txBody>
          <a:bodyPr/>
          <a:lstStyle/>
          <a:p>
            <a:r>
              <a:rPr lang="sv-SE"/>
              <a:t>Klicka på ikonen för att lägga till ett diagram</a:t>
            </a:r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04178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two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35173-2601-4DE1-86F4-BD176390A14F}" type="datetime1">
              <a:rPr lang="sv-SE" smtClean="0"/>
              <a:t>2021-09-15</a:t>
            </a:fld>
            <a:endParaRPr lang="en-GB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AEDCA-98D4-4724-9772-C653855CA076}" type="slidenum">
              <a:rPr lang="en-GB" smtClean="0"/>
              <a:t>‹nr.›</a:t>
            </a:fld>
            <a:endParaRPr lang="en-GB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/>
          </p:nvPr>
        </p:nvSpPr>
        <p:spPr>
          <a:xfrm>
            <a:off x="812800" y="1633151"/>
            <a:ext cx="11125200" cy="344757"/>
          </a:xfrm>
        </p:spPr>
        <p:txBody>
          <a:bodyPr/>
          <a:lstStyle>
            <a:lvl1pPr marL="12600" indent="0">
              <a:buNone/>
              <a:defRPr/>
            </a:lvl1pPr>
            <a:lvl2pPr marL="469800" indent="0">
              <a:buNone/>
              <a:defRPr/>
            </a:lvl2pPr>
            <a:lvl3pPr marL="927000" indent="0">
              <a:buNone/>
              <a:defRPr/>
            </a:lvl3pPr>
            <a:lvl4pPr marL="1384200" indent="0">
              <a:buNone/>
              <a:defRPr/>
            </a:lvl4pPr>
            <a:lvl5pPr marL="1841400" indent="0"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1" name="Platshållare för diagram 10"/>
          <p:cNvSpPr>
            <a:spLocks noGrp="1"/>
          </p:cNvSpPr>
          <p:nvPr>
            <p:ph type="chart" sz="quarter" idx="14"/>
          </p:nvPr>
        </p:nvSpPr>
        <p:spPr>
          <a:xfrm>
            <a:off x="803275" y="2059818"/>
            <a:ext cx="5226757" cy="4321932"/>
          </a:xfrm>
        </p:spPr>
        <p:txBody>
          <a:bodyPr/>
          <a:lstStyle/>
          <a:p>
            <a:r>
              <a:rPr lang="sv-SE"/>
              <a:t>Klicka på ikonen för att lägga till ett diagram</a:t>
            </a:r>
          </a:p>
        </p:txBody>
      </p:sp>
      <p:sp>
        <p:nvSpPr>
          <p:cNvPr id="7" name="Platshållare för diagram 6"/>
          <p:cNvSpPr>
            <a:spLocks noGrp="1"/>
          </p:cNvSpPr>
          <p:nvPr>
            <p:ph type="chart" sz="quarter" idx="15"/>
          </p:nvPr>
        </p:nvSpPr>
        <p:spPr>
          <a:xfrm>
            <a:off x="6144684" y="2060575"/>
            <a:ext cx="5783292" cy="4321175"/>
          </a:xfrm>
        </p:spPr>
        <p:txBody>
          <a:bodyPr/>
          <a:lstStyle/>
          <a:p>
            <a:r>
              <a:rPr lang="sv-SE"/>
              <a:t>Klicka på ikonen för att lägga till ett diagram</a:t>
            </a:r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85173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251847" y="1557337"/>
            <a:ext cx="7740000" cy="3600000"/>
          </a:xfrm>
        </p:spPr>
        <p:txBody>
          <a:bodyPr anchor="t">
            <a:normAutofit/>
          </a:bodyPr>
          <a:lstStyle>
            <a:lvl1pPr algn="l">
              <a:defRPr sz="2900" cap="none" baseline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9" name="Platshållare för datum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7383A-4B74-48E7-B685-4F78C9A74AF1}" type="datetime1">
              <a:rPr lang="sv-SE" smtClean="0"/>
              <a:t>2021-09-15</a:t>
            </a:fld>
            <a:endParaRPr lang="en-GB"/>
          </a:p>
        </p:txBody>
      </p:sp>
      <p:sp>
        <p:nvSpPr>
          <p:cNvPr id="10" name="Platshållare för sidfo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Platshållare för bild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AEDCA-98D4-4724-9772-C653855CA076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96561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(2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251846" y="1557338"/>
            <a:ext cx="7740000" cy="3600000"/>
          </a:xfrm>
        </p:spPr>
        <p:txBody>
          <a:bodyPr anchor="t">
            <a:normAutofit/>
          </a:bodyPr>
          <a:lstStyle>
            <a:lvl1pPr algn="l">
              <a:defRPr sz="2900" cap="none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FA5BD73-117F-4C23-8626-AB3221A1E29A}" type="datetime1">
              <a:rPr lang="sv-SE" smtClean="0"/>
              <a:t>2021-09-15</a:t>
            </a:fld>
            <a:endParaRPr lang="en-GB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3EAEDCA-98D4-4724-9772-C653855CA076}" type="slidenum">
              <a:rPr lang="en-GB" smtClean="0"/>
              <a:pPr/>
              <a:t>‹nr.›</a:t>
            </a:fld>
            <a:endParaRPr lang="en-GB"/>
          </a:p>
        </p:txBody>
      </p:sp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828" y="235005"/>
            <a:ext cx="1372500" cy="41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9831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(3)">
    <p:bg>
      <p:bgPr>
        <a:solidFill>
          <a:srgbClr val="7A9B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251846" y="1557338"/>
            <a:ext cx="7740000" cy="3600000"/>
          </a:xfrm>
        </p:spPr>
        <p:txBody>
          <a:bodyPr anchor="t">
            <a:normAutofit/>
          </a:bodyPr>
          <a:lstStyle>
            <a:lvl1pPr algn="l">
              <a:defRPr sz="2900" cap="none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FA5BD73-117F-4C23-8626-AB3221A1E29A}" type="datetime1">
              <a:rPr lang="sv-SE" smtClean="0"/>
              <a:t>2021-09-15</a:t>
            </a:fld>
            <a:endParaRPr lang="en-GB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3EAEDCA-98D4-4724-9772-C653855CA076}" type="slidenum">
              <a:rPr lang="en-GB" smtClean="0"/>
              <a:pPr/>
              <a:t>‹nr.›</a:t>
            </a:fld>
            <a:endParaRPr lang="en-GB"/>
          </a:p>
        </p:txBody>
      </p:sp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828" y="235005"/>
            <a:ext cx="1372500" cy="41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6217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D2E4C-330A-450F-A001-DF807E62A088}" type="datetime1">
              <a:rPr lang="sv-SE" smtClean="0"/>
              <a:t>2021-09-15</a:t>
            </a:fld>
            <a:endParaRPr lang="en-GB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AEDCA-98D4-4724-9772-C653855CA076}" type="slidenum">
              <a:rPr lang="en-GB" smtClean="0"/>
              <a:t>‹nr.›</a:t>
            </a:fld>
            <a:endParaRPr lang="en-GB"/>
          </a:p>
        </p:txBody>
      </p:sp>
      <p:sp>
        <p:nvSpPr>
          <p:cNvPr id="6" name="Rubrik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5264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5DD37-E26E-4381-B5B9-26D09E601C02}" type="datetime1">
              <a:rPr lang="sv-SE" smtClean="0"/>
              <a:t>2021-09-15</a:t>
            </a:fld>
            <a:endParaRPr lang="en-GB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AEDCA-98D4-4724-9772-C653855CA076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33350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page (1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 userDrawn="1"/>
        </p:nvSpPr>
        <p:spPr>
          <a:xfrm>
            <a:off x="264000" y="243000"/>
            <a:ext cx="11664000" cy="6372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Bildobjekt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2099" y="2979186"/>
            <a:ext cx="3987801" cy="1209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2310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page (2)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B976FF3-B83A-4258-B1BC-F17BC81BE5F5}" type="datetime1">
              <a:rPr lang="sv-SE" smtClean="0"/>
              <a:t>2021-09-15</a:t>
            </a:fld>
            <a:endParaRPr lang="en-GB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803275" y="260568"/>
            <a:ext cx="1203325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3EAEDCA-98D4-4724-9772-C653855CA076}" type="slidenum">
              <a:rPr lang="en-GB" smtClean="0"/>
              <a:pPr/>
              <a:t>‹nr.›</a:t>
            </a:fld>
            <a:endParaRPr lang="en-GB"/>
          </a:p>
        </p:txBody>
      </p:sp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9329" y="264741"/>
            <a:ext cx="1229546" cy="372895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84D7BB5-5867-4EDA-8502-C88BC4B5897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51847" y="3159256"/>
            <a:ext cx="8640000" cy="360000"/>
          </a:xfrm>
        </p:spPr>
        <p:txBody>
          <a:bodyPr lIns="36000">
            <a:noAutofit/>
          </a:bodyPr>
          <a:lstStyle>
            <a:lvl1pPr marL="0" indent="0">
              <a:buNone/>
              <a:defRPr sz="2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D04268F-9F73-4C36-8591-00DD091C2C8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51845" y="2979615"/>
            <a:ext cx="720000" cy="36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buNone/>
              <a:defRPr sz="900"/>
            </a:lvl1pPr>
          </a:lstStyle>
          <a:p>
            <a:pPr lvl="0"/>
            <a:r>
              <a:rPr lang="en-US"/>
              <a:t> </a:t>
            </a:r>
            <a:endParaRPr lang="sv-SE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E6E3287-AE20-47C8-A1D4-1A4AC01ABF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846" y="1738079"/>
            <a:ext cx="8639999" cy="1080000"/>
          </a:xfrm>
        </p:spPr>
        <p:txBody>
          <a:bodyPr>
            <a:noAutofit/>
          </a:bodyPr>
          <a:lstStyle>
            <a:lvl1pPr>
              <a:defRPr sz="7600"/>
            </a:lvl1pPr>
          </a:lstStyle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6946610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page with image (1)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17">
            <a:extLst>
              <a:ext uri="{FF2B5EF4-FFF2-40B4-BE49-F238E27FC236}">
                <a16:creationId xmlns:a16="http://schemas.microsoft.com/office/drawing/2014/main" id="{1DCA6531-CE77-4A05-9227-4F09916B15D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  <a:blipFill>
            <a:blip r:embed="rId2"/>
            <a:stretch>
              <a:fillRect/>
            </a:stretch>
          </a:blipFill>
        </p:spPr>
        <p:txBody>
          <a:bodyPr anchor="ctr">
            <a:normAutofit/>
          </a:bodyPr>
          <a:lstStyle>
            <a:lvl1pPr marL="12600" indent="0" algn="ctr">
              <a:buNone/>
              <a:defRPr sz="10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9AD2B6B-06C2-4C6F-9883-2EB4DF4E89CE}" type="datetime1">
              <a:rPr lang="sv-SE" smtClean="0"/>
              <a:t>2021-09-15</a:t>
            </a:fld>
            <a:endParaRPr lang="en-GB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803275" y="260568"/>
            <a:ext cx="1203325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3EAEDCA-98D4-4724-9772-C653855CA076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9" name="Platshållare för text 6">
            <a:extLst>
              <a:ext uri="{FF2B5EF4-FFF2-40B4-BE49-F238E27FC236}">
                <a16:creationId xmlns:a16="http://schemas.microsoft.com/office/drawing/2014/main" id="{AE572B6A-97D8-4ABD-B352-A955DFBDA9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699330" y="264741"/>
            <a:ext cx="1229546" cy="372895"/>
          </a:xfr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12600" indent="0">
              <a:buNone/>
              <a:defRPr sz="100"/>
            </a:lvl1pPr>
          </a:lstStyle>
          <a:p>
            <a:pPr lvl="0"/>
            <a:r>
              <a:rPr lang="en-GB"/>
              <a:t>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00A54AE-F288-4296-8AA6-88DDA39DE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0830" y="1826147"/>
            <a:ext cx="8639999" cy="1080000"/>
          </a:xfrm>
        </p:spPr>
        <p:txBody>
          <a:bodyPr anchor="t" anchorCtr="0">
            <a:noAutofit/>
          </a:bodyPr>
          <a:lstStyle>
            <a:lvl1pPr>
              <a:defRPr sz="7600"/>
            </a:lvl1pPr>
          </a:lstStyle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10829006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page with image (2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bild 17">
            <a:extLst>
              <a:ext uri="{FF2B5EF4-FFF2-40B4-BE49-F238E27FC236}">
                <a16:creationId xmlns:a16="http://schemas.microsoft.com/office/drawing/2014/main" id="{5E0BB0CB-A606-4EA2-9F5A-A9A84FB3D2A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2192000" cy="6858000"/>
          </a:xfrm>
          <a:blipFill>
            <a:blip r:embed="rId2"/>
            <a:stretch>
              <a:fillRect/>
            </a:stretch>
          </a:blipFill>
        </p:spPr>
        <p:txBody>
          <a:bodyPr anchor="ctr">
            <a:normAutofit/>
          </a:bodyPr>
          <a:lstStyle>
            <a:lvl1pPr marL="12600" indent="0" algn="ctr">
              <a:buNone/>
              <a:defRPr sz="10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FDAD04B-2A3F-4AE3-97D1-4BC8C977BAD5}" type="datetime1">
              <a:rPr lang="sv-SE" smtClean="0"/>
              <a:t>2021-09-15</a:t>
            </a:fld>
            <a:endParaRPr lang="en-GB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803275" y="260568"/>
            <a:ext cx="1203325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3EAEDCA-98D4-4724-9772-C653855CA076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10" name="Platshållare för text 6"/>
          <p:cNvSpPr>
            <a:spLocks noGrp="1"/>
          </p:cNvSpPr>
          <p:nvPr>
            <p:ph type="body" sz="quarter" idx="13" hasCustomPrompt="1"/>
          </p:nvPr>
        </p:nvSpPr>
        <p:spPr>
          <a:xfrm>
            <a:off x="10699330" y="264741"/>
            <a:ext cx="1229546" cy="372895"/>
          </a:xfr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12600" indent="0">
              <a:buNone/>
              <a:defRPr sz="100"/>
            </a:lvl1pPr>
          </a:lstStyle>
          <a:p>
            <a:pPr lvl="0"/>
            <a:r>
              <a:rPr lang="en-GB"/>
              <a:t> 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824F4E8-CD3A-49AB-947D-F41A9A4F9A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51847" y="3159257"/>
            <a:ext cx="8640000" cy="360000"/>
          </a:xfrm>
        </p:spPr>
        <p:txBody>
          <a:bodyPr lIns="36000">
            <a:noAutofit/>
          </a:bodyPr>
          <a:lstStyle>
            <a:lvl1pPr marL="0" indent="0">
              <a:buNone/>
              <a:defRPr sz="2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681764A8-9F16-427A-B8F4-5167A1F8F9F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51845" y="2979616"/>
            <a:ext cx="720000" cy="36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buNone/>
              <a:defRPr sz="900"/>
            </a:lvl1pPr>
          </a:lstStyle>
          <a:p>
            <a:pPr lvl="0"/>
            <a:r>
              <a:rPr lang="en-US"/>
              <a:t> </a:t>
            </a:r>
            <a:endParaRPr lang="sv-SE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FFF4A00-6D5C-43A3-B030-D23F8A6CA7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846" y="1738079"/>
            <a:ext cx="8639999" cy="1080000"/>
          </a:xfrm>
        </p:spPr>
        <p:txBody>
          <a:bodyPr>
            <a:noAutofit/>
          </a:bodyPr>
          <a:lstStyle>
            <a:lvl1pPr>
              <a:defRPr sz="7600"/>
            </a:lvl1pPr>
          </a:lstStyle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30372542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ading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10" name="Platshållare för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ED5E3-B503-469C-AC8B-A5A83772A74C}" type="datetime1">
              <a:rPr lang="sv-SE" smtClean="0"/>
              <a:t>2021-09-15</a:t>
            </a:fld>
            <a:endParaRPr lang="en-GB"/>
          </a:p>
        </p:txBody>
      </p:sp>
      <p:sp>
        <p:nvSpPr>
          <p:cNvPr id="11" name="Platshållare för sidfot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2" name="Platshållare för bildnumm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AEDCA-98D4-4724-9772-C653855CA076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8086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03275" y="2059818"/>
            <a:ext cx="5816600" cy="4307418"/>
          </a:xfrm>
        </p:spPr>
        <p:txBody>
          <a:bodyPr/>
          <a:lstStyle>
            <a:lvl1pPr marL="12600" indent="0">
              <a:buNone/>
              <a:defRPr/>
            </a:lvl1pPr>
            <a:lvl2pPr marL="469800" indent="0">
              <a:buNone/>
              <a:defRPr/>
            </a:lvl2pPr>
            <a:lvl3pPr marL="927000" indent="0">
              <a:buNone/>
              <a:defRPr/>
            </a:lvl3pPr>
            <a:lvl4pPr marL="1384200" indent="0">
              <a:buNone/>
              <a:defRPr/>
            </a:lvl4pPr>
            <a:lvl5pPr marL="1841400" indent="0"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75D94-5231-4234-B42F-99688D217CA4}" type="datetime1">
              <a:rPr lang="sv-SE" smtClean="0"/>
              <a:t>2021-09-15</a:t>
            </a:fld>
            <a:endParaRPr lang="en-GB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AEDCA-98D4-4724-9772-C653855CA076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9160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03275" y="2059818"/>
            <a:ext cx="4664075" cy="4321932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49D92-AF17-47C7-914E-D40784C4E9B1}" type="datetime1">
              <a:rPr lang="sv-SE" smtClean="0"/>
              <a:t>2021-09-15</a:t>
            </a:fld>
            <a:endParaRPr lang="en-GB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AEDCA-98D4-4724-9772-C653855CA076}" type="slidenum">
              <a:rPr lang="en-GB" smtClean="0"/>
              <a:t>‹nr.›</a:t>
            </a:fld>
            <a:endParaRPr lang="en-GB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6144684" y="2097087"/>
            <a:ext cx="5783292" cy="4284663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3586072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text oc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03275" y="2059818"/>
            <a:ext cx="4664075" cy="4321932"/>
          </a:xfrm>
        </p:spPr>
        <p:txBody>
          <a:bodyPr/>
          <a:lstStyle>
            <a:lvl1pPr marL="12600" indent="0">
              <a:buNone/>
              <a:defRPr/>
            </a:lvl1pPr>
            <a:lvl2pPr marL="469800" indent="0">
              <a:buNone/>
              <a:defRPr/>
            </a:lvl2pPr>
            <a:lvl3pPr marL="927000" indent="0">
              <a:buNone/>
              <a:defRPr/>
            </a:lvl3pPr>
            <a:lvl4pPr marL="1384200" indent="0">
              <a:buNone/>
              <a:defRPr/>
            </a:lvl4pPr>
            <a:lvl5pPr marL="1841400" indent="0"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3F467-56C0-48B2-8425-028CFC04A562}" type="datetime1">
              <a:rPr lang="sv-SE" smtClean="0"/>
              <a:t>2021-09-15</a:t>
            </a:fld>
            <a:endParaRPr lang="en-GB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AEDCA-98D4-4724-9772-C653855CA076}" type="slidenum">
              <a:rPr lang="en-GB" smtClean="0"/>
              <a:t>‹nr.›</a:t>
            </a:fld>
            <a:endParaRPr lang="en-GB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6144684" y="2097088"/>
            <a:ext cx="5783292" cy="4284662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1506099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5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GB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9B36E-FB9E-4E6C-9497-D5A08C17CB72}" type="datetime1">
              <a:rPr lang="sv-SE" smtClean="0"/>
              <a:t>2021-09-15</a:t>
            </a:fld>
            <a:endParaRPr lang="en-GB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AEDCA-98D4-4724-9772-C653855CA076}" type="slidenum">
              <a:rPr lang="en-GB" smtClean="0"/>
              <a:t>‹nr.›</a:t>
            </a:fld>
            <a:endParaRPr lang="en-GB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5997146" y="2109572"/>
            <a:ext cx="2736000" cy="1908000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9" name="Platshållare för bild 7"/>
          <p:cNvSpPr>
            <a:spLocks noGrp="1"/>
          </p:cNvSpPr>
          <p:nvPr>
            <p:ph type="pic" sz="quarter" idx="14"/>
          </p:nvPr>
        </p:nvSpPr>
        <p:spPr>
          <a:xfrm>
            <a:off x="9184776" y="2109572"/>
            <a:ext cx="2736000" cy="1908000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10" name="Platshållare för bild 7"/>
          <p:cNvSpPr>
            <a:spLocks noGrp="1"/>
          </p:cNvSpPr>
          <p:nvPr>
            <p:ph type="pic" sz="quarter" idx="15"/>
          </p:nvPr>
        </p:nvSpPr>
        <p:spPr>
          <a:xfrm>
            <a:off x="5997146" y="4300344"/>
            <a:ext cx="2736000" cy="1908000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11" name="Platshållare för bild 7"/>
          <p:cNvSpPr>
            <a:spLocks noGrp="1"/>
          </p:cNvSpPr>
          <p:nvPr>
            <p:ph type="pic" sz="quarter" idx="16"/>
          </p:nvPr>
        </p:nvSpPr>
        <p:spPr>
          <a:xfrm>
            <a:off x="9184776" y="4300344"/>
            <a:ext cx="2736000" cy="1908000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12" name="Platshållare för bild 7"/>
          <p:cNvSpPr>
            <a:spLocks noGrp="1"/>
          </p:cNvSpPr>
          <p:nvPr>
            <p:ph type="pic" sz="quarter" idx="17"/>
          </p:nvPr>
        </p:nvSpPr>
        <p:spPr>
          <a:xfrm>
            <a:off x="819210" y="2109572"/>
            <a:ext cx="4856661" cy="4098772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3836134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03275" y="756946"/>
            <a:ext cx="11124701" cy="887413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GB" err="1"/>
              <a:t>Klicka</a:t>
            </a:r>
            <a:r>
              <a:rPr lang="en-GB"/>
              <a:t> </a:t>
            </a:r>
            <a:r>
              <a:rPr lang="en-GB" err="1"/>
              <a:t>här</a:t>
            </a:r>
            <a:r>
              <a:rPr lang="en-GB"/>
              <a:t> </a:t>
            </a:r>
            <a:r>
              <a:rPr lang="en-GB" err="1"/>
              <a:t>för</a:t>
            </a:r>
            <a:r>
              <a:rPr lang="en-GB"/>
              <a:t> </a:t>
            </a:r>
            <a:r>
              <a:rPr lang="en-GB" err="1"/>
              <a:t>att</a:t>
            </a:r>
            <a:r>
              <a:rPr lang="en-GB"/>
              <a:t> </a:t>
            </a:r>
            <a:r>
              <a:rPr lang="en-GB" err="1"/>
              <a:t>ändra</a:t>
            </a:r>
            <a:r>
              <a:rPr lang="en-GB"/>
              <a:t>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03275" y="2059818"/>
            <a:ext cx="11124701" cy="430741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err="1"/>
              <a:t>Klicka</a:t>
            </a:r>
            <a:r>
              <a:rPr lang="en-GB"/>
              <a:t> </a:t>
            </a:r>
            <a:r>
              <a:rPr lang="en-GB" err="1"/>
              <a:t>här</a:t>
            </a:r>
            <a:r>
              <a:rPr lang="en-GB"/>
              <a:t> </a:t>
            </a:r>
            <a:r>
              <a:rPr lang="en-GB" err="1"/>
              <a:t>för</a:t>
            </a:r>
            <a:r>
              <a:rPr lang="en-GB"/>
              <a:t> </a:t>
            </a:r>
            <a:r>
              <a:rPr lang="en-GB" err="1"/>
              <a:t>att</a:t>
            </a:r>
            <a:r>
              <a:rPr lang="en-GB"/>
              <a:t> </a:t>
            </a:r>
            <a:r>
              <a:rPr lang="en-GB" err="1"/>
              <a:t>ändra</a:t>
            </a:r>
            <a:r>
              <a:rPr lang="en-GB"/>
              <a:t> format </a:t>
            </a:r>
            <a:r>
              <a:rPr lang="en-GB" err="1"/>
              <a:t>på</a:t>
            </a:r>
            <a:r>
              <a:rPr lang="en-GB"/>
              <a:t> </a:t>
            </a:r>
            <a:r>
              <a:rPr lang="en-GB" err="1"/>
              <a:t>bakgrundstexten</a:t>
            </a:r>
            <a:endParaRPr lang="en-GB"/>
          </a:p>
          <a:p>
            <a:pPr lvl="1"/>
            <a:r>
              <a:rPr lang="en-GB" err="1"/>
              <a:t>Nivå</a:t>
            </a:r>
            <a:r>
              <a:rPr lang="en-GB"/>
              <a:t> </a:t>
            </a:r>
            <a:r>
              <a:rPr lang="en-GB" err="1"/>
              <a:t>två</a:t>
            </a:r>
            <a:endParaRPr lang="en-GB"/>
          </a:p>
          <a:p>
            <a:pPr lvl="2"/>
            <a:r>
              <a:rPr lang="en-GB" err="1"/>
              <a:t>Nivå</a:t>
            </a:r>
            <a:r>
              <a:rPr lang="en-GB"/>
              <a:t> </a:t>
            </a:r>
            <a:r>
              <a:rPr lang="en-GB" err="1"/>
              <a:t>tre</a:t>
            </a:r>
            <a:endParaRPr lang="en-GB"/>
          </a:p>
          <a:p>
            <a:pPr lvl="3"/>
            <a:r>
              <a:rPr lang="en-GB" err="1"/>
              <a:t>Nivå</a:t>
            </a:r>
            <a:r>
              <a:rPr lang="en-GB"/>
              <a:t> </a:t>
            </a:r>
            <a:r>
              <a:rPr lang="en-GB" err="1"/>
              <a:t>fyra</a:t>
            </a:r>
            <a:endParaRPr lang="en-GB"/>
          </a:p>
          <a:p>
            <a:pPr lvl="4"/>
            <a:r>
              <a:rPr lang="en-GB" err="1"/>
              <a:t>Nivå</a:t>
            </a:r>
            <a:r>
              <a:rPr lang="en-GB"/>
              <a:t> fem</a:t>
            </a:r>
          </a:p>
          <a:p>
            <a:pPr lvl="5"/>
            <a:r>
              <a:rPr lang="en-GB"/>
              <a:t>6</a:t>
            </a:r>
          </a:p>
          <a:p>
            <a:pPr lvl="6"/>
            <a:r>
              <a:rPr lang="en-GB"/>
              <a:t>7</a:t>
            </a:r>
          </a:p>
          <a:p>
            <a:pPr lvl="7"/>
            <a:r>
              <a:rPr lang="en-GB"/>
              <a:t>8</a:t>
            </a:r>
          </a:p>
          <a:p>
            <a:pPr lvl="8"/>
            <a:r>
              <a:rPr lang="en-GB"/>
              <a:t>9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9184776" y="6562725"/>
            <a:ext cx="2743200" cy="10795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fld id="{8D7DF68D-2E8D-4626-9123-9D37319D05D6}" type="datetime1">
              <a:rPr lang="sv-SE" smtClean="0"/>
              <a:t>2021-09-15</a:t>
            </a:fld>
            <a:endParaRPr lang="en-GB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809624" y="6400800"/>
            <a:ext cx="1924051" cy="2413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600" cap="all" baseline="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184776" y="6391276"/>
            <a:ext cx="2743200" cy="1524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fld id="{A3EAEDCA-98D4-4724-9772-C653855CA076}" type="slidenum">
              <a:rPr lang="en-GB" smtClean="0"/>
              <a:pPr/>
              <a:t>‹nr.›</a:t>
            </a:fld>
            <a:endParaRPr lang="en-GB"/>
          </a:p>
        </p:txBody>
      </p:sp>
      <p:pic>
        <p:nvPicPr>
          <p:cNvPr id="18" name="Bildobjekt 17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9330" y="264740"/>
            <a:ext cx="1229546" cy="372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202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64" r:id="rId2"/>
    <p:sldLayoutId id="2147483681" r:id="rId3"/>
    <p:sldLayoutId id="2147483665" r:id="rId4"/>
    <p:sldLayoutId id="2147483650" r:id="rId5"/>
    <p:sldLayoutId id="2147483670" r:id="rId6"/>
    <p:sldLayoutId id="2147483671" r:id="rId7"/>
    <p:sldLayoutId id="2147483675" r:id="rId8"/>
    <p:sldLayoutId id="2147483685" r:id="rId9"/>
    <p:sldLayoutId id="2147483672" r:id="rId10"/>
    <p:sldLayoutId id="2147483673" r:id="rId11"/>
    <p:sldLayoutId id="2147483674" r:id="rId12"/>
    <p:sldLayoutId id="2147483649" r:id="rId13"/>
    <p:sldLayoutId id="2147483666" r:id="rId14"/>
    <p:sldLayoutId id="2147483686" r:id="rId15"/>
    <p:sldLayoutId id="2147483654" r:id="rId16"/>
    <p:sldLayoutId id="2147483655" r:id="rId17"/>
    <p:sldLayoutId id="2147483679" r:id="rId18"/>
  </p:sldLayoutIdLst>
  <p:hf hdr="0" ft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2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32000" indent="-216000" algn="l" defTabSz="914400" rtl="0" eaLnBrk="1" latinLnBrk="0" hangingPunct="1">
        <a:lnSpc>
          <a:spcPct val="100000"/>
        </a:lnSpc>
        <a:spcBef>
          <a:spcPts val="0"/>
        </a:spcBef>
        <a:buFont typeface="Arial" panose="00000500000000000000" pitchFamily="50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48000" indent="-216000" algn="l" defTabSz="914400" rtl="0" eaLnBrk="1" latinLnBrk="0" hangingPunct="1">
        <a:lnSpc>
          <a:spcPct val="100000"/>
        </a:lnSpc>
        <a:spcBef>
          <a:spcPts val="0"/>
        </a:spcBef>
        <a:buFont typeface="Arial" panose="00000500000000000000" pitchFamily="50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4000" indent="-216000" algn="l" defTabSz="914400" rtl="0" eaLnBrk="1" latinLnBrk="0" hangingPunct="1">
        <a:lnSpc>
          <a:spcPct val="100000"/>
        </a:lnSpc>
        <a:spcBef>
          <a:spcPts val="0"/>
        </a:spcBef>
        <a:buFont typeface="Arial" panose="00000500000000000000" pitchFamily="50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080000" indent="-216000" algn="l" defTabSz="914400" rtl="0" eaLnBrk="1" latinLnBrk="0" hangingPunct="1">
        <a:lnSpc>
          <a:spcPct val="100000"/>
        </a:lnSpc>
        <a:spcBef>
          <a:spcPts val="0"/>
        </a:spcBef>
        <a:buFont typeface="Arial" panose="00000500000000000000" pitchFamily="50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296000" indent="-216000" algn="l" defTabSz="914400" rtl="0" eaLnBrk="1" latinLnBrk="0" hangingPunct="1">
        <a:lnSpc>
          <a:spcPct val="100000"/>
        </a:lnSpc>
        <a:spcBef>
          <a:spcPts val="0"/>
        </a:spcBef>
        <a:buFont typeface="Arial" panose="00000500000000000000" pitchFamily="50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512000" indent="-216000" algn="l" defTabSz="914400" rtl="0" eaLnBrk="1" latinLnBrk="0" hangingPunct="1">
        <a:lnSpc>
          <a:spcPct val="100000"/>
        </a:lnSpc>
        <a:spcBef>
          <a:spcPts val="0"/>
        </a:spcBef>
        <a:buFont typeface="Arial" panose="00000500000000000000" pitchFamily="50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1728000" indent="-216000" algn="l" defTabSz="914400" rtl="0" eaLnBrk="1" latinLnBrk="0" hangingPunct="1">
        <a:lnSpc>
          <a:spcPct val="100000"/>
        </a:lnSpc>
        <a:spcBef>
          <a:spcPts val="0"/>
        </a:spcBef>
        <a:buFont typeface="Arial" panose="00000500000000000000" pitchFamily="50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1944000" indent="-216000" algn="l" defTabSz="914400" rtl="0" eaLnBrk="1" latinLnBrk="0" hangingPunct="1">
        <a:lnSpc>
          <a:spcPct val="100000"/>
        </a:lnSpc>
        <a:spcBef>
          <a:spcPts val="0"/>
        </a:spcBef>
        <a:buFont typeface="Arial" panose="00000500000000000000" pitchFamily="50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506" userDrawn="1">
          <p15:clr>
            <a:srgbClr val="F26B43"/>
          </p15:clr>
        </p15:guide>
        <p15:guide id="3" orient="horz" pos="981" userDrawn="1">
          <p15:clr>
            <a:srgbClr val="F26B43"/>
          </p15:clr>
        </p15:guide>
        <p15:guide id="4" orient="horz" pos="1321" userDrawn="1">
          <p15:clr>
            <a:srgbClr val="F26B43"/>
          </p15:clr>
        </p15:guide>
        <p15:guide id="5" orient="horz" pos="4020" userDrawn="1">
          <p15:clr>
            <a:srgbClr val="F26B43"/>
          </p15:clr>
        </p15:guide>
        <p15:guide id="7" orient="horz" pos="396" userDrawn="1">
          <p15:clr>
            <a:srgbClr val="F26B43"/>
          </p15:clr>
        </p15:guide>
        <p15:guide id="9" pos="6743" userDrawn="1">
          <p15:clr>
            <a:srgbClr val="F26B43"/>
          </p15:clr>
        </p15:guide>
        <p15:guide id="10" orient="horz" pos="164" userDrawn="1">
          <p15:clr>
            <a:srgbClr val="F26B43"/>
          </p15:clr>
        </p15:guide>
        <p15:guide id="11" orient="horz" pos="4156" userDrawn="1">
          <p15:clr>
            <a:srgbClr val="F26B43"/>
          </p15:clr>
        </p15:guide>
        <p15:guide id="12" pos="7514" userDrawn="1">
          <p15:clr>
            <a:srgbClr val="F26B43"/>
          </p15:clr>
        </p15:guide>
        <p15:guide id="13" orient="horz" pos="420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9C513-3C3D-4055-80E8-DE423722B283}" type="datetime1">
              <a:rPr lang="sv-SE" smtClean="0"/>
              <a:pPr/>
              <a:t>2021-09-15</a:t>
            </a:fld>
            <a:endParaRPr lang="en-GB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AEDCA-98D4-4724-9772-C653855CA076}" type="slidenum">
              <a:rPr lang="en-GB" smtClean="0"/>
              <a:pPr/>
              <a:t>1</a:t>
            </a:fld>
            <a:endParaRPr lang="en-GB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B2D2C1A9-D55F-4A4F-8352-8D88AC64F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Herinrichting N321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650A5844-7602-4694-933E-270AA7178A64}"/>
              </a:ext>
            </a:extLst>
          </p:cNvPr>
          <p:cNvSpPr txBox="1"/>
          <p:nvPr/>
        </p:nvSpPr>
        <p:spPr>
          <a:xfrm>
            <a:off x="1250830" y="3336758"/>
            <a:ext cx="6040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/>
              <a:t>i.o.v. Provincie Noord Brabant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84B0190A-4870-451C-8CD5-5520C8A8455A}"/>
              </a:ext>
            </a:extLst>
          </p:cNvPr>
          <p:cNvSpPr txBox="1"/>
          <p:nvPr/>
        </p:nvSpPr>
        <p:spPr>
          <a:xfrm>
            <a:off x="1250829" y="3952035"/>
            <a:ext cx="60403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/>
              <a:t>Dorpsraad Gassel</a:t>
            </a:r>
          </a:p>
          <a:p>
            <a:r>
              <a:rPr lang="nl-NL"/>
              <a:t>13 september 2021</a:t>
            </a:r>
          </a:p>
        </p:txBody>
      </p:sp>
    </p:spTree>
    <p:extLst>
      <p:ext uri="{BB962C8B-B14F-4D97-AF65-F5344CB8AC3E}">
        <p14:creationId xmlns:p14="http://schemas.microsoft.com/office/powerpoint/2010/main" val="32338358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884241F2-BB06-49E0-8B95-81DD93469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275" y="756946"/>
            <a:ext cx="11124701" cy="887413"/>
          </a:xfrm>
        </p:spPr>
        <p:txBody>
          <a:bodyPr/>
          <a:lstStyle/>
          <a:p>
            <a:r>
              <a:rPr lang="en-US"/>
              <a:t>Ten </a:t>
            </a:r>
            <a:r>
              <a:rPr lang="en-US" err="1"/>
              <a:t>Holtweg</a:t>
            </a:r>
            <a:endParaRPr lang="en-US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2070AF25-9A49-4950-922C-1A7BC69BA2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275" y="2059818"/>
            <a:ext cx="10169525" cy="4321932"/>
          </a:xfrm>
        </p:spPr>
        <p:txBody>
          <a:bodyPr/>
          <a:lstStyle/>
          <a:p>
            <a:pPr marL="298350" indent="-285750">
              <a:buFont typeface="Arial" panose="020B0604020202020204" pitchFamily="34" charset="0"/>
              <a:buChar char="•"/>
            </a:pPr>
            <a:r>
              <a:rPr lang="nl-NL" dirty="0"/>
              <a:t>Er is gekozen voor </a:t>
            </a:r>
            <a:r>
              <a:rPr lang="nl-NL" dirty="0" err="1"/>
              <a:t>middengeleiders</a:t>
            </a:r>
            <a:r>
              <a:rPr lang="nl-NL" dirty="0"/>
              <a:t> op de N321 (geen </a:t>
            </a:r>
            <a:r>
              <a:rPr lang="nl-NL" dirty="0" err="1"/>
              <a:t>linksafvak</a:t>
            </a:r>
            <a:r>
              <a:rPr lang="nl-NL" dirty="0"/>
              <a:t>) om de zichtbaarheid/</a:t>
            </a:r>
            <a:r>
              <a:rPr lang="nl-NL" dirty="0" err="1"/>
              <a:t>opvallendheid</a:t>
            </a:r>
            <a:r>
              <a:rPr lang="nl-NL" dirty="0"/>
              <a:t> en de oversteekbaarheid van het langzaam verkeer te verbeteren. Gezien de lage intensiteiten lijkt een oversteek in het verlengde van de Ten </a:t>
            </a:r>
            <a:r>
              <a:rPr lang="nl-NL" dirty="0" err="1"/>
              <a:t>Holtweg</a:t>
            </a:r>
            <a:r>
              <a:rPr lang="nl-NL" dirty="0"/>
              <a:t> de meest logische keuze.</a:t>
            </a:r>
          </a:p>
          <a:p>
            <a:pPr marL="2983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pPr marL="298350" indent="-285750">
              <a:buFont typeface="Arial" panose="020B0604020202020204" pitchFamily="34" charset="0"/>
              <a:buChar char="•"/>
            </a:pPr>
            <a:r>
              <a:rPr lang="nl-NL" dirty="0"/>
              <a:t>Ten oosten van de Ten </a:t>
            </a:r>
            <a:r>
              <a:rPr lang="nl-NL" dirty="0" err="1"/>
              <a:t>Holtweg</a:t>
            </a:r>
            <a:r>
              <a:rPr lang="nl-NL" dirty="0"/>
              <a:t> ligt een </a:t>
            </a:r>
            <a:r>
              <a:rPr lang="nl-NL" dirty="0" err="1"/>
              <a:t>kleinwildtunnel</a:t>
            </a:r>
            <a:r>
              <a:rPr lang="nl-NL" dirty="0"/>
              <a:t>. Om de ingang van deze tunnel meer dekking te geven wordt er voorzien in aanplant op de bestaande haag. </a:t>
            </a:r>
            <a:endParaRPr lang="en-US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9CB02874-E8DD-40D1-9FA4-B010F63CE93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84776" y="6562725"/>
            <a:ext cx="2743200" cy="107950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49AD2B6B-06C2-4C6F-9883-2EB4DF4E89CE}" type="datetime1">
              <a:rPr lang="sv-SE" smtClean="0"/>
              <a:pPr>
                <a:spcAft>
                  <a:spcPts val="600"/>
                </a:spcAft>
              </a:pPr>
              <a:t>2021-09-15</a:t>
            </a:fld>
            <a:endParaRPr lang="en-GB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A3FFB4A-ECEE-40EA-A3EC-2FF161F79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84776" y="6391276"/>
            <a:ext cx="2743200" cy="152400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A3EAEDCA-98D4-4724-9772-C653855CA076}" type="slidenum">
              <a:rPr lang="en-GB" smtClean="0"/>
              <a:pPr>
                <a:spcAft>
                  <a:spcPts val="600"/>
                </a:spcAft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96758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89D261-A169-485C-BD49-59585BB95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Bestemmingsplan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164F212-1DA2-4596-BBDB-2690165DE6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275" y="2059818"/>
            <a:ext cx="7607394" cy="4321932"/>
          </a:xfrm>
        </p:spPr>
        <p:txBody>
          <a:bodyPr/>
          <a:lstStyle/>
          <a:p>
            <a:r>
              <a:rPr lang="nl-NL" dirty="0"/>
              <a:t>Nieuwe bestemmingsplan Buitengebied Grave wordt opgemaakt zodat de herinrichting plaats kan vinden. Dit is met name voor realisatie van de twee rotondes noodzakelijk. </a:t>
            </a:r>
          </a:p>
          <a:p>
            <a:endParaRPr lang="nl-NL" dirty="0"/>
          </a:p>
          <a:p>
            <a:r>
              <a:rPr lang="nl-NL" dirty="0"/>
              <a:t>Het bestemmingsplan bestaat grofweg uit drie delen:</a:t>
            </a:r>
          </a:p>
          <a:p>
            <a:pPr marL="298350" indent="-285750">
              <a:buFont typeface="Arial" panose="020B0604020202020204" pitchFamily="34" charset="0"/>
              <a:buChar char="•"/>
            </a:pPr>
            <a:r>
              <a:rPr lang="nl-NL" dirty="0"/>
              <a:t>Regels</a:t>
            </a:r>
          </a:p>
          <a:p>
            <a:pPr marL="298350" indent="-285750">
              <a:buFont typeface="Arial" panose="020B0604020202020204" pitchFamily="34" charset="0"/>
              <a:buChar char="•"/>
            </a:pPr>
            <a:r>
              <a:rPr lang="nl-NL" dirty="0"/>
              <a:t>Verbeelding</a:t>
            </a:r>
          </a:p>
          <a:p>
            <a:pPr marL="298350" indent="-285750">
              <a:buFont typeface="Arial" panose="020B0604020202020204" pitchFamily="34" charset="0"/>
              <a:buChar char="•"/>
            </a:pPr>
            <a:r>
              <a:rPr lang="nl-NL" dirty="0"/>
              <a:t>Toelichting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2F2F35C-8EED-459B-8CA2-81177D200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3F467-56C0-48B2-8425-028CFC04A562}" type="datetime1">
              <a:rPr lang="sv-SE" smtClean="0"/>
              <a:t>2021-09-15</a:t>
            </a:fld>
            <a:endParaRPr lang="en-GB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789F3B5B-9AEF-451B-AEDD-7949B5BD9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AEDCA-98D4-4724-9772-C653855CA076}" type="slidenum">
              <a:rPr lang="en-GB" smtClean="0"/>
              <a:t>11</a:t>
            </a:fld>
            <a:endParaRPr lang="en-GB"/>
          </a:p>
        </p:txBody>
      </p:sp>
      <p:sp>
        <p:nvSpPr>
          <p:cNvPr id="7" name="Tijdelijke aanduiding voor inhoud 2">
            <a:extLst>
              <a:ext uri="{FF2B5EF4-FFF2-40B4-BE49-F238E27FC236}">
                <a16:creationId xmlns:a16="http://schemas.microsoft.com/office/drawing/2014/main" id="{CFD8FFDE-CEEC-4830-9DAC-4FE416D02A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06972" y="3714755"/>
            <a:ext cx="7018420" cy="2213812"/>
          </a:xfrm>
          <a:ln w="12700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nl-NL"/>
              <a:t>Enkele thema’s uit de toelichting:</a:t>
            </a:r>
          </a:p>
          <a:p>
            <a:pPr marL="298350" indent="-285750">
              <a:buFont typeface="Arial" panose="020B0604020202020204" pitchFamily="34" charset="0"/>
              <a:buChar char="•"/>
            </a:pPr>
            <a:r>
              <a:rPr lang="nl-NL"/>
              <a:t>Verkeer (verkeersveiligheid, verkeersafwikkeling, …)</a:t>
            </a:r>
          </a:p>
          <a:p>
            <a:pPr marL="298350" indent="-285750">
              <a:buFont typeface="Arial" panose="020B0604020202020204" pitchFamily="34" charset="0"/>
              <a:buChar char="•"/>
            </a:pPr>
            <a:r>
              <a:rPr lang="nl-NL"/>
              <a:t>Bodem (archeologie, bodemkwaliteit, …)</a:t>
            </a:r>
          </a:p>
          <a:p>
            <a:pPr marL="298350" indent="-285750">
              <a:buFont typeface="Arial" panose="020B0604020202020204" pitchFamily="34" charset="0"/>
              <a:buChar char="•"/>
            </a:pPr>
            <a:r>
              <a:rPr lang="nl-NL"/>
              <a:t>Ecologie (stikstofdepositie , dassenleefgebied, Natuurnetwerk Brabant)</a:t>
            </a:r>
          </a:p>
          <a:p>
            <a:pPr marL="298350" indent="-285750">
              <a:buFont typeface="Arial" panose="020B0604020202020204" pitchFamily="34" charset="0"/>
              <a:buChar char="•"/>
            </a:pPr>
            <a:r>
              <a:rPr lang="nl-NL"/>
              <a:t>Water (waterberging, waterkwaliteit)</a:t>
            </a:r>
          </a:p>
          <a:p>
            <a:pPr marL="298350" indent="-285750">
              <a:buFont typeface="Arial" panose="020B0604020202020204" pitchFamily="34" charset="0"/>
              <a:buChar char="•"/>
            </a:pPr>
            <a:r>
              <a:rPr lang="nl-NL"/>
              <a:t>Milieukwaliteit (geluid, luchtkwaliteit, geurhinder, …)</a:t>
            </a:r>
          </a:p>
        </p:txBody>
      </p:sp>
      <p:sp>
        <p:nvSpPr>
          <p:cNvPr id="14" name="Gelijkbenige driehoek 13">
            <a:extLst>
              <a:ext uri="{FF2B5EF4-FFF2-40B4-BE49-F238E27FC236}">
                <a16:creationId xmlns:a16="http://schemas.microsoft.com/office/drawing/2014/main" id="{3AC8E556-4589-447E-853B-F48F53F5C776}"/>
              </a:ext>
            </a:extLst>
          </p:cNvPr>
          <p:cNvSpPr/>
          <p:nvPr/>
        </p:nvSpPr>
        <p:spPr>
          <a:xfrm rot="1800000">
            <a:off x="2513036" y="3450988"/>
            <a:ext cx="2705829" cy="1909601"/>
          </a:xfrm>
          <a:custGeom>
            <a:avLst/>
            <a:gdLst>
              <a:gd name="connsiteX0" fmla="*/ 0 w 4740715"/>
              <a:gd name="connsiteY0" fmla="*/ 2871320 h 2871320"/>
              <a:gd name="connsiteX1" fmla="*/ 2370358 w 4740715"/>
              <a:gd name="connsiteY1" fmla="*/ 0 h 2871320"/>
              <a:gd name="connsiteX2" fmla="*/ 4740715 w 4740715"/>
              <a:gd name="connsiteY2" fmla="*/ 2871320 h 2871320"/>
              <a:gd name="connsiteX3" fmla="*/ 0 w 4740715"/>
              <a:gd name="connsiteY3" fmla="*/ 2871320 h 2871320"/>
              <a:gd name="connsiteX0" fmla="*/ 0 w 4715942"/>
              <a:gd name="connsiteY0" fmla="*/ 2625469 h 2871320"/>
              <a:gd name="connsiteX1" fmla="*/ 2345585 w 4715942"/>
              <a:gd name="connsiteY1" fmla="*/ 0 h 2871320"/>
              <a:gd name="connsiteX2" fmla="*/ 4715942 w 4715942"/>
              <a:gd name="connsiteY2" fmla="*/ 2871320 h 2871320"/>
              <a:gd name="connsiteX3" fmla="*/ 0 w 4715942"/>
              <a:gd name="connsiteY3" fmla="*/ 2625469 h 2871320"/>
              <a:gd name="connsiteX0" fmla="*/ 0 w 4715942"/>
              <a:gd name="connsiteY0" fmla="*/ 2979392 h 3225243"/>
              <a:gd name="connsiteX1" fmla="*/ 2734009 w 4715942"/>
              <a:gd name="connsiteY1" fmla="*/ 0 h 3225243"/>
              <a:gd name="connsiteX2" fmla="*/ 4715942 w 4715942"/>
              <a:gd name="connsiteY2" fmla="*/ 3225243 h 3225243"/>
              <a:gd name="connsiteX3" fmla="*/ 0 w 4715942"/>
              <a:gd name="connsiteY3" fmla="*/ 2979392 h 3225243"/>
              <a:gd name="connsiteX0" fmla="*/ 0 w 4496017"/>
              <a:gd name="connsiteY0" fmla="*/ 2979392 h 3213289"/>
              <a:gd name="connsiteX1" fmla="*/ 2734009 w 4496017"/>
              <a:gd name="connsiteY1" fmla="*/ 0 h 3213289"/>
              <a:gd name="connsiteX2" fmla="*/ 4496017 w 4496017"/>
              <a:gd name="connsiteY2" fmla="*/ 3213289 h 3213289"/>
              <a:gd name="connsiteX3" fmla="*/ 0 w 4496017"/>
              <a:gd name="connsiteY3" fmla="*/ 2979392 h 3213289"/>
              <a:gd name="connsiteX0" fmla="*/ 0 w 4582598"/>
              <a:gd name="connsiteY0" fmla="*/ 2979392 h 3218874"/>
              <a:gd name="connsiteX1" fmla="*/ 2734009 w 4582598"/>
              <a:gd name="connsiteY1" fmla="*/ 0 h 3218874"/>
              <a:gd name="connsiteX2" fmla="*/ 4582598 w 4582598"/>
              <a:gd name="connsiteY2" fmla="*/ 3218874 h 3218874"/>
              <a:gd name="connsiteX3" fmla="*/ 0 w 4582598"/>
              <a:gd name="connsiteY3" fmla="*/ 2979392 h 3218874"/>
              <a:gd name="connsiteX0" fmla="*/ 0 w 4582598"/>
              <a:gd name="connsiteY0" fmla="*/ 2126150 h 2365632"/>
              <a:gd name="connsiteX1" fmla="*/ 2139205 w 4582598"/>
              <a:gd name="connsiteY1" fmla="*/ 0 h 2365632"/>
              <a:gd name="connsiteX2" fmla="*/ 4582598 w 4582598"/>
              <a:gd name="connsiteY2" fmla="*/ 2365632 h 2365632"/>
              <a:gd name="connsiteX3" fmla="*/ 0 w 4582598"/>
              <a:gd name="connsiteY3" fmla="*/ 2126150 h 2365632"/>
              <a:gd name="connsiteX0" fmla="*/ 0 w 3251662"/>
              <a:gd name="connsiteY0" fmla="*/ 2126150 h 2126150"/>
              <a:gd name="connsiteX1" fmla="*/ 2139205 w 3251662"/>
              <a:gd name="connsiteY1" fmla="*/ 0 h 2126150"/>
              <a:gd name="connsiteX2" fmla="*/ 3251662 w 3251662"/>
              <a:gd name="connsiteY2" fmla="*/ 1962699 h 2126150"/>
              <a:gd name="connsiteX3" fmla="*/ 0 w 3251662"/>
              <a:gd name="connsiteY3" fmla="*/ 2126150 h 2126150"/>
              <a:gd name="connsiteX0" fmla="*/ 0 w 3251662"/>
              <a:gd name="connsiteY0" fmla="*/ 2105949 h 2105949"/>
              <a:gd name="connsiteX1" fmla="*/ 2123276 w 3251662"/>
              <a:gd name="connsiteY1" fmla="*/ 0 h 2105949"/>
              <a:gd name="connsiteX2" fmla="*/ 3251662 w 3251662"/>
              <a:gd name="connsiteY2" fmla="*/ 1942498 h 2105949"/>
              <a:gd name="connsiteX3" fmla="*/ 0 w 3251662"/>
              <a:gd name="connsiteY3" fmla="*/ 2105949 h 2105949"/>
              <a:gd name="connsiteX0" fmla="*/ 0 w 3235005"/>
              <a:gd name="connsiteY0" fmla="*/ 2105949 h 2105949"/>
              <a:gd name="connsiteX1" fmla="*/ 2123276 w 3235005"/>
              <a:gd name="connsiteY1" fmla="*/ 0 h 2105949"/>
              <a:gd name="connsiteX2" fmla="*/ 3235005 w 3235005"/>
              <a:gd name="connsiteY2" fmla="*/ 1932803 h 2105949"/>
              <a:gd name="connsiteX3" fmla="*/ 0 w 3235005"/>
              <a:gd name="connsiteY3" fmla="*/ 2105949 h 2105949"/>
              <a:gd name="connsiteX0" fmla="*/ 0 w 3236435"/>
              <a:gd name="connsiteY0" fmla="*/ 2105949 h 2105949"/>
              <a:gd name="connsiteX1" fmla="*/ 2123276 w 3236435"/>
              <a:gd name="connsiteY1" fmla="*/ 0 h 2105949"/>
              <a:gd name="connsiteX2" fmla="*/ 3236435 w 3236435"/>
              <a:gd name="connsiteY2" fmla="*/ 1920954 h 2105949"/>
              <a:gd name="connsiteX3" fmla="*/ 0 w 3236435"/>
              <a:gd name="connsiteY3" fmla="*/ 2105949 h 2105949"/>
              <a:gd name="connsiteX0" fmla="*/ 0 w 3236435"/>
              <a:gd name="connsiteY0" fmla="*/ 1837414 h 1837414"/>
              <a:gd name="connsiteX1" fmla="*/ 1608810 w 3236435"/>
              <a:gd name="connsiteY1" fmla="*/ 0 h 1837414"/>
              <a:gd name="connsiteX2" fmla="*/ 3236435 w 3236435"/>
              <a:gd name="connsiteY2" fmla="*/ 1652419 h 1837414"/>
              <a:gd name="connsiteX3" fmla="*/ 0 w 3236435"/>
              <a:gd name="connsiteY3" fmla="*/ 1837414 h 1837414"/>
              <a:gd name="connsiteX0" fmla="*/ 0 w 2717939"/>
              <a:gd name="connsiteY0" fmla="*/ 1837414 h 1913993"/>
              <a:gd name="connsiteX1" fmla="*/ 1608810 w 2717939"/>
              <a:gd name="connsiteY1" fmla="*/ 0 h 1913993"/>
              <a:gd name="connsiteX2" fmla="*/ 2717939 w 2717939"/>
              <a:gd name="connsiteY2" fmla="*/ 1913993 h 1913993"/>
              <a:gd name="connsiteX3" fmla="*/ 0 w 2717939"/>
              <a:gd name="connsiteY3" fmla="*/ 1837414 h 1913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17939" h="1913993">
                <a:moveTo>
                  <a:pt x="0" y="1837414"/>
                </a:moveTo>
                <a:lnTo>
                  <a:pt x="1608810" y="0"/>
                </a:lnTo>
                <a:lnTo>
                  <a:pt x="2717939" y="1913993"/>
                </a:lnTo>
                <a:lnTo>
                  <a:pt x="0" y="1837414"/>
                </a:lnTo>
                <a:close/>
              </a:path>
            </a:pathLst>
          </a:custGeom>
          <a:solidFill>
            <a:srgbClr val="A4873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940071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C0E4C4-B938-41C4-8182-944ACA3B4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275" y="756947"/>
            <a:ext cx="11124701" cy="674690"/>
          </a:xfrm>
        </p:spPr>
        <p:txBody>
          <a:bodyPr/>
          <a:lstStyle/>
          <a:p>
            <a:r>
              <a:rPr lang="nl-NL" dirty="0"/>
              <a:t>Participatieplan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FD17257-EE8D-4072-929A-B4C8D7E0A1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274" y="2059818"/>
            <a:ext cx="10506409" cy="4321932"/>
          </a:xfrm>
        </p:spPr>
        <p:txBody>
          <a:bodyPr/>
          <a:lstStyle/>
          <a:p>
            <a:pPr marL="298350" indent="-285750">
              <a:buFont typeface="Arial" panose="020B0604020202020204" pitchFamily="34" charset="0"/>
              <a:buChar char="•"/>
            </a:pPr>
            <a:r>
              <a:rPr lang="nl-NL" dirty="0"/>
              <a:t>Officiële kennisgeving gemeente ‘Herinrichting N321’</a:t>
            </a:r>
          </a:p>
          <a:p>
            <a:pPr marL="298350" indent="-285750">
              <a:buFont typeface="Arial" panose="020B0604020202020204" pitchFamily="34" charset="0"/>
              <a:buChar char="•"/>
            </a:pPr>
            <a:r>
              <a:rPr lang="nl-NL" dirty="0"/>
              <a:t>Gesprekken met stakeholders &amp; Inventariseren van Klanteisen</a:t>
            </a:r>
            <a:br>
              <a:rPr lang="nl-NL" dirty="0"/>
            </a:br>
            <a:r>
              <a:rPr lang="nl-NL" dirty="0"/>
              <a:t>met </a:t>
            </a:r>
            <a:r>
              <a:rPr lang="nl-NL" dirty="0" err="1"/>
              <a:t>ondermeer</a:t>
            </a:r>
            <a:r>
              <a:rPr lang="nl-NL" dirty="0"/>
              <a:t> Waterschap Aa en Maas, gemeente Grave, fietsersbond, bedrijven, wegbeheerder, Dorpsraad Gassel</a:t>
            </a:r>
          </a:p>
          <a:p>
            <a:pPr marL="298350" indent="-285750">
              <a:buFont typeface="Arial" panose="020B0604020202020204" pitchFamily="34" charset="0"/>
              <a:buChar char="•"/>
            </a:pPr>
            <a:r>
              <a:rPr lang="nl-NL" dirty="0"/>
              <a:t>Informatieavond(en) </a:t>
            </a:r>
          </a:p>
          <a:p>
            <a:pPr marL="298350" indent="-285750">
              <a:buFont typeface="Arial" panose="020B0604020202020204" pitchFamily="34" charset="0"/>
              <a:buChar char="•"/>
            </a:pPr>
            <a:r>
              <a:rPr lang="nl-NL" dirty="0"/>
              <a:t>Ter visielegging plannen</a:t>
            </a:r>
          </a:p>
          <a:p>
            <a:pPr marL="298350" indent="-285750">
              <a:buFont typeface="Arial" panose="020B0604020202020204" pitchFamily="34" charset="0"/>
              <a:buChar char="•"/>
            </a:pPr>
            <a:endParaRPr lang="nl-NL" dirty="0">
              <a:highlight>
                <a:srgbClr val="FFFF00"/>
              </a:highlight>
            </a:endParaRP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8BA3C1F-0C58-4BC2-81B7-D59510C97D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3F467-56C0-48B2-8425-028CFC04A562}" type="datetime1">
              <a:rPr lang="sv-SE" smtClean="0"/>
              <a:t>2021-09-15</a:t>
            </a:fld>
            <a:endParaRPr lang="en-GB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729CD9C9-7900-402A-AADB-E2F39AFC4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AEDCA-98D4-4724-9772-C653855CA076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07413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9CE2B4-C21B-458B-B65C-A88DB4252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Mijlpalen </a:t>
            </a:r>
            <a:r>
              <a:rPr lang="nl-NL" dirty="0" err="1"/>
              <a:t>Herinrichtinting</a:t>
            </a:r>
            <a:r>
              <a:rPr lang="nl-NL" dirty="0"/>
              <a:t> N321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8B42623-0DB8-426F-A976-B68BE000FB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275" y="2059818"/>
            <a:ext cx="10626725" cy="4321932"/>
          </a:xfrm>
        </p:spPr>
        <p:txBody>
          <a:bodyPr/>
          <a:lstStyle/>
          <a:p>
            <a:pPr marL="298350" indent="-285750">
              <a:buFont typeface="Arial" panose="020B0604020202020204" pitchFamily="34" charset="0"/>
              <a:buChar char="•"/>
            </a:pPr>
            <a:r>
              <a:rPr lang="nl-NL" dirty="0"/>
              <a:t>Medio 2018	Uitwerking voorkeursalternatief</a:t>
            </a:r>
          </a:p>
          <a:p>
            <a:r>
              <a:rPr lang="nl-NL" dirty="0"/>
              <a:t> </a:t>
            </a:r>
          </a:p>
          <a:p>
            <a:pPr marL="298350" indent="-285750">
              <a:buFont typeface="Arial" panose="020B0604020202020204" pitchFamily="34" charset="0"/>
              <a:buChar char="•"/>
            </a:pPr>
            <a:r>
              <a:rPr lang="nl-NL" b="1" dirty="0"/>
              <a:t>Zomer 2021 	Voorbereiden bestemmingsplan wijziging</a:t>
            </a:r>
          </a:p>
          <a:p>
            <a:pPr marL="2983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pPr marL="298350" indent="-285750">
              <a:buFont typeface="Arial" panose="020B0604020202020204" pitchFamily="34" charset="0"/>
              <a:buChar char="•"/>
            </a:pPr>
            <a:r>
              <a:rPr lang="nl-NL" dirty="0"/>
              <a:t>Medio 2022 	Vaststelling bestemmingsplan wijziging</a:t>
            </a:r>
          </a:p>
          <a:p>
            <a:pPr marL="2983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pPr marL="298350" indent="-285750">
              <a:buFont typeface="Arial" panose="020B0604020202020204" pitchFamily="34" charset="0"/>
              <a:buChar char="•"/>
            </a:pPr>
            <a:r>
              <a:rPr lang="nl-NL" dirty="0"/>
              <a:t>Eind 2023	Start uitvoering</a:t>
            </a:r>
          </a:p>
          <a:p>
            <a:pPr marL="2983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pPr marL="298350" indent="-285750">
              <a:buFont typeface="Arial" panose="020B0604020202020204" pitchFamily="34" charset="0"/>
              <a:buChar char="•"/>
            </a:pPr>
            <a:r>
              <a:rPr lang="nl-NL" dirty="0"/>
              <a:t>Zomer 2025	Oplevering weg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6E9BDF9-64C7-48C5-8ED0-907D8AFC3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3F467-56C0-48B2-8425-028CFC04A562}" type="datetime1">
              <a:rPr lang="sv-SE" smtClean="0"/>
              <a:t>2021-09-15</a:t>
            </a:fld>
            <a:endParaRPr lang="en-GB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DA9BE5BD-A164-4220-BB19-5AE2C8825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AEDCA-98D4-4724-9772-C653855CA076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89690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24577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884241F2-BB06-49E0-8B95-81DD93469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275" y="756946"/>
            <a:ext cx="11124701" cy="1210399"/>
          </a:xfrm>
        </p:spPr>
        <p:txBody>
          <a:bodyPr>
            <a:normAutofit fontScale="90000"/>
          </a:bodyPr>
          <a:lstStyle/>
          <a:p>
            <a:r>
              <a:rPr lang="en-US" dirty="0"/>
              <a:t>Gesprek 	</a:t>
            </a:r>
            <a:r>
              <a:rPr lang="en-US" dirty="0" err="1"/>
              <a:t>Dorpsraad</a:t>
            </a:r>
            <a:r>
              <a:rPr lang="en-US" dirty="0"/>
              <a:t> </a:t>
            </a:r>
            <a:r>
              <a:rPr lang="en-US" dirty="0" err="1"/>
              <a:t>Gassel</a:t>
            </a:r>
            <a:r>
              <a:rPr lang="en-US" dirty="0"/>
              <a:t> – </a:t>
            </a:r>
            <a:r>
              <a:rPr lang="en-US" dirty="0" err="1"/>
              <a:t>Provincie</a:t>
            </a:r>
            <a:r>
              <a:rPr lang="en-US" dirty="0"/>
              <a:t> Noord Brabant – SWECO</a:t>
            </a:r>
            <a:br>
              <a:rPr lang="en-US" dirty="0"/>
            </a:br>
            <a:r>
              <a:rPr lang="en-US" dirty="0" err="1"/>
              <a:t>Onderwerp</a:t>
            </a:r>
            <a:r>
              <a:rPr lang="en-US" dirty="0"/>
              <a:t> 	</a:t>
            </a:r>
            <a:r>
              <a:rPr lang="en-US" dirty="0" err="1"/>
              <a:t>Herinrichting</a:t>
            </a:r>
            <a:r>
              <a:rPr lang="en-US" dirty="0"/>
              <a:t> N321</a:t>
            </a:r>
            <a:br>
              <a:rPr lang="en-US" dirty="0"/>
            </a:br>
            <a:r>
              <a:rPr lang="en-US" dirty="0"/>
              <a:t>		</a:t>
            </a:r>
            <a:r>
              <a:rPr lang="en-US" sz="2000" dirty="0">
                <a:latin typeface="+mn-lt"/>
              </a:rPr>
              <a:t>13 September 2021</a:t>
            </a:r>
            <a:br>
              <a:rPr lang="en-US" sz="2000" dirty="0">
                <a:latin typeface="+mn-lt"/>
              </a:rPr>
            </a:br>
            <a:r>
              <a:rPr lang="en-US" sz="2000" dirty="0" err="1">
                <a:latin typeface="+mn-lt"/>
              </a:rPr>
              <a:t>Plaats</a:t>
            </a:r>
            <a:r>
              <a:rPr lang="en-US" sz="2000" dirty="0">
                <a:latin typeface="+mn-lt"/>
              </a:rPr>
              <a:t>:		Online</a:t>
            </a:r>
            <a:br>
              <a:rPr lang="en-US" sz="2000" dirty="0">
                <a:latin typeface="+mn-lt"/>
              </a:rPr>
            </a:br>
            <a:endParaRPr lang="en-US" sz="2000" dirty="0">
              <a:latin typeface="+mn-lt"/>
            </a:endParaRP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2070AF25-9A49-4950-922C-1A7BC69BA2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275" y="2059818"/>
            <a:ext cx="10939546" cy="4375908"/>
          </a:xfrm>
        </p:spPr>
        <p:txBody>
          <a:bodyPr>
            <a:normAutofit/>
          </a:bodyPr>
          <a:lstStyle/>
          <a:p>
            <a:pPr marL="355500" indent="-342900">
              <a:buFont typeface="+mj-lt"/>
              <a:buAutoNum type="arabicPeriod"/>
            </a:pPr>
            <a:r>
              <a:rPr lang="en-US" dirty="0" err="1"/>
              <a:t>Aanleiding</a:t>
            </a:r>
            <a:r>
              <a:rPr lang="en-US" dirty="0"/>
              <a:t>: </a:t>
            </a:r>
            <a:r>
              <a:rPr lang="en-US" dirty="0" err="1"/>
              <a:t>Verkeersveiligheid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grootonderhoud</a:t>
            </a:r>
            <a:r>
              <a:rPr lang="en-US" dirty="0"/>
              <a:t> </a:t>
            </a:r>
            <a:r>
              <a:rPr lang="en-US" dirty="0" err="1"/>
              <a:t>weg</a:t>
            </a:r>
            <a:endParaRPr lang="en-US" dirty="0"/>
          </a:p>
          <a:p>
            <a:pPr marL="355500" indent="-342900">
              <a:buFont typeface="+mj-lt"/>
              <a:buAutoNum type="arabicPeriod"/>
            </a:pPr>
            <a:endParaRPr lang="en-US" dirty="0"/>
          </a:p>
          <a:p>
            <a:pPr marL="355500" indent="-342900">
              <a:buFont typeface="+mj-lt"/>
              <a:buAutoNum type="arabicPeriod"/>
            </a:pPr>
            <a:r>
              <a:rPr lang="en-US" dirty="0" err="1"/>
              <a:t>Herinrichting</a:t>
            </a:r>
            <a:r>
              <a:rPr lang="en-US" dirty="0"/>
              <a:t> N321</a:t>
            </a:r>
          </a:p>
          <a:p>
            <a:pPr marL="812700" lvl="1" indent="-342900">
              <a:buFont typeface="+mj-lt"/>
              <a:buAutoNum type="arabicPeriod"/>
            </a:pPr>
            <a:r>
              <a:rPr lang="en-US" dirty="0" err="1"/>
              <a:t>Ligging</a:t>
            </a:r>
            <a:r>
              <a:rPr lang="en-US" dirty="0"/>
              <a:t> </a:t>
            </a:r>
            <a:r>
              <a:rPr lang="en-US" dirty="0" err="1"/>
              <a:t>deeltracé</a:t>
            </a:r>
            <a:endParaRPr lang="en-US" dirty="0"/>
          </a:p>
          <a:p>
            <a:pPr marL="812700" lvl="1" indent="-342900">
              <a:buFont typeface="+mj-lt"/>
              <a:buAutoNum type="arabicPeriod"/>
            </a:pPr>
            <a:r>
              <a:rPr lang="en-US" dirty="0" err="1"/>
              <a:t>Belangrijke</a:t>
            </a:r>
            <a:r>
              <a:rPr lang="en-US" dirty="0"/>
              <a:t> </a:t>
            </a:r>
            <a:r>
              <a:rPr lang="en-US" dirty="0" err="1"/>
              <a:t>locaties</a:t>
            </a:r>
            <a:endParaRPr lang="en-US" dirty="0"/>
          </a:p>
          <a:p>
            <a:pPr marL="812700" lvl="1" indent="-342900">
              <a:buFont typeface="+mj-lt"/>
              <a:buAutoNum type="arabicPeriod"/>
            </a:pPr>
            <a:r>
              <a:rPr lang="en-US" dirty="0" err="1"/>
              <a:t>Kenmerken</a:t>
            </a:r>
            <a:r>
              <a:rPr lang="en-US" dirty="0"/>
              <a:t> per </a:t>
            </a:r>
            <a:r>
              <a:rPr lang="en-US" dirty="0" err="1"/>
              <a:t>belangrijke</a:t>
            </a:r>
            <a:r>
              <a:rPr lang="en-US" dirty="0"/>
              <a:t> </a:t>
            </a:r>
            <a:r>
              <a:rPr lang="en-US" dirty="0" err="1"/>
              <a:t>locatie</a:t>
            </a:r>
            <a:endParaRPr lang="en-US" dirty="0"/>
          </a:p>
          <a:p>
            <a:pPr marL="355500" indent="-342900">
              <a:buFont typeface="+mj-lt"/>
              <a:buAutoNum type="arabicPeriod"/>
            </a:pPr>
            <a:endParaRPr lang="en-US" dirty="0"/>
          </a:p>
          <a:p>
            <a:pPr marL="355500" indent="-342900">
              <a:buFont typeface="+mj-lt"/>
              <a:buAutoNum type="arabicPeriod"/>
            </a:pPr>
            <a:r>
              <a:rPr lang="en-US" dirty="0" err="1"/>
              <a:t>Bestemmingsplan</a:t>
            </a:r>
            <a:r>
              <a:rPr lang="en-US" dirty="0"/>
              <a:t> procedure</a:t>
            </a:r>
          </a:p>
          <a:p>
            <a:pPr marL="812700" lvl="1" indent="-342900">
              <a:buFont typeface="+mj-lt"/>
              <a:buAutoNum type="arabicPeriod"/>
            </a:pPr>
            <a:r>
              <a:rPr lang="en-US" dirty="0"/>
              <a:t>Ter </a:t>
            </a:r>
            <a:r>
              <a:rPr lang="en-US" dirty="0" err="1"/>
              <a:t>visie</a:t>
            </a:r>
            <a:r>
              <a:rPr lang="en-US" dirty="0"/>
              <a:t> legging - </a:t>
            </a:r>
            <a:r>
              <a:rPr lang="en-US" dirty="0" err="1"/>
              <a:t>vaststelling</a:t>
            </a:r>
            <a:endParaRPr lang="en-US" dirty="0"/>
          </a:p>
          <a:p>
            <a:pPr marL="812700" lvl="1" indent="-342900">
              <a:buFont typeface="+mj-lt"/>
              <a:buAutoNum type="arabicPeriod"/>
            </a:pPr>
            <a:r>
              <a:rPr lang="en-US" dirty="0" err="1"/>
              <a:t>Participatieplan</a:t>
            </a:r>
            <a:endParaRPr lang="en-US" dirty="0"/>
          </a:p>
          <a:p>
            <a:pPr marL="355500" indent="-342900">
              <a:buFont typeface="+mj-lt"/>
              <a:buAutoNum type="arabicPeriod"/>
            </a:pPr>
            <a:endParaRPr lang="en-US" dirty="0"/>
          </a:p>
          <a:p>
            <a:pPr marL="355500" indent="-342900">
              <a:buFont typeface="+mj-lt"/>
              <a:buAutoNum type="arabicPeriod"/>
            </a:pPr>
            <a:r>
              <a:rPr lang="en-US" dirty="0" err="1"/>
              <a:t>Mijlpalen</a:t>
            </a:r>
            <a:endParaRPr lang="en-US" dirty="0"/>
          </a:p>
          <a:p>
            <a:endParaRPr lang="en-US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9CB02874-E8DD-40D1-9FA4-B010F63CE93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84776" y="6562725"/>
            <a:ext cx="2743200" cy="107950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49AD2B6B-06C2-4C6F-9883-2EB4DF4E89CE}" type="datetime1">
              <a:rPr lang="sv-SE" smtClean="0"/>
              <a:pPr>
                <a:spcAft>
                  <a:spcPts val="600"/>
                </a:spcAft>
              </a:pPr>
              <a:t>2021-09-15</a:t>
            </a:fld>
            <a:endParaRPr lang="en-GB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A3FFB4A-ECEE-40EA-A3EC-2FF161F79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84776" y="6391276"/>
            <a:ext cx="2743200" cy="152400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A3EAEDCA-98D4-4724-9772-C653855CA076}" type="slidenum">
              <a:rPr lang="en-GB" smtClean="0"/>
              <a:pPr>
                <a:spcAft>
                  <a:spcPts val="600"/>
                </a:spcAft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58790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Tijdelijke aanduiding voor inhoud 6" descr="Afbeelding met kaart&#10;&#10;Automatisch gegenereerde beschrijving">
            <a:extLst>
              <a:ext uri="{FF2B5EF4-FFF2-40B4-BE49-F238E27FC236}">
                <a16:creationId xmlns:a16="http://schemas.microsoft.com/office/drawing/2014/main" id="{437034BC-5246-4A5D-8BFF-A9432B6A0D3A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75" b="5600"/>
          <a:stretch/>
        </p:blipFill>
        <p:spPr>
          <a:xfrm>
            <a:off x="20" y="10"/>
            <a:ext cx="12191980" cy="6857990"/>
          </a:xfrm>
          <a:noFill/>
        </p:spPr>
      </p:pic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9184776" y="6562725"/>
            <a:ext cx="2743200" cy="107950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3DD46674-45EC-465A-B204-D8CA9A1A2509}" type="datetime1">
              <a:rPr lang="sv-SE" smtClean="0"/>
              <a:pPr>
                <a:spcAft>
                  <a:spcPts val="600"/>
                </a:spcAft>
              </a:pPr>
              <a:t>2021-09-15</a:t>
            </a:fld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184776" y="6391276"/>
            <a:ext cx="2743200" cy="152400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A3EAEDCA-98D4-4724-9772-C653855CA076}" type="slidenum">
              <a:rPr lang="en-GB" smtClean="0"/>
              <a:pPr>
                <a:spcAft>
                  <a:spcPts val="600"/>
                </a:spcAft>
              </a:pPr>
              <a:t>3</a:t>
            </a:fld>
            <a:endParaRPr lang="en-GB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7FC16E98-E63E-4887-B797-D009A04822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699330" y="264741"/>
            <a:ext cx="1229546" cy="372895"/>
          </a:xfrm>
        </p:spPr>
        <p:txBody>
          <a:bodyPr/>
          <a:lstStyle/>
          <a:p>
            <a:endParaRPr lang="en-US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80753" y="5536700"/>
            <a:ext cx="8639999" cy="1080000"/>
          </a:xfrm>
        </p:spPr>
        <p:txBody>
          <a:bodyPr anchor="t">
            <a:normAutofit/>
          </a:bodyPr>
          <a:lstStyle/>
          <a:p>
            <a:r>
              <a:rPr lang="sv-SE"/>
              <a:t>Deeltracé N321</a:t>
            </a:r>
          </a:p>
        </p:txBody>
      </p:sp>
    </p:spTree>
    <p:extLst>
      <p:ext uri="{BB962C8B-B14F-4D97-AF65-F5344CB8AC3E}">
        <p14:creationId xmlns:p14="http://schemas.microsoft.com/office/powerpoint/2010/main" val="17920868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Tijdelijke aanduiding voor inhoud 8" descr="Afbeelding met tekst, binnen&#10;&#10;Automatisch gegenereerde beschrijving">
            <a:extLst>
              <a:ext uri="{FF2B5EF4-FFF2-40B4-BE49-F238E27FC236}">
                <a16:creationId xmlns:a16="http://schemas.microsoft.com/office/drawing/2014/main" id="{5709079D-0069-4F20-B718-5C41C0DE72A4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74"/>
          <a:stretch/>
        </p:blipFill>
        <p:spPr>
          <a:xfrm>
            <a:off x="20" y="10"/>
            <a:ext cx="12191980" cy="6857990"/>
          </a:xfrm>
          <a:noFill/>
        </p:spPr>
      </p:pic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9184776" y="6562725"/>
            <a:ext cx="2743200" cy="107950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3DD46674-45EC-465A-B204-D8CA9A1A2509}" type="datetime1">
              <a:rPr lang="sv-SE" smtClean="0"/>
              <a:pPr>
                <a:spcAft>
                  <a:spcPts val="600"/>
                </a:spcAft>
              </a:pPr>
              <a:t>2021-09-15</a:t>
            </a:fld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184776" y="6391276"/>
            <a:ext cx="2743200" cy="152400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A3EAEDCA-98D4-4724-9772-C653855CA076}" type="slidenum">
              <a:rPr lang="en-GB" smtClean="0"/>
              <a:pPr>
                <a:spcAft>
                  <a:spcPts val="600"/>
                </a:spcAft>
              </a:pPr>
              <a:t>4</a:t>
            </a:fld>
            <a:endParaRPr lang="en-GB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4FDF3831-A95C-4754-A13C-27B247059C8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699330" y="264741"/>
            <a:ext cx="1229546" cy="372895"/>
          </a:xfrm>
        </p:spPr>
        <p:txBody>
          <a:bodyPr/>
          <a:lstStyle/>
          <a:p>
            <a:endParaRPr lang="en-US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64024" y="5590675"/>
            <a:ext cx="8639999" cy="1080000"/>
          </a:xfrm>
        </p:spPr>
        <p:txBody>
          <a:bodyPr anchor="t">
            <a:normAutofit/>
          </a:bodyPr>
          <a:lstStyle/>
          <a:p>
            <a:r>
              <a:rPr lang="sv-SE" sz="5300" dirty="0"/>
              <a:t>Belangrijke locaties</a:t>
            </a:r>
          </a:p>
        </p:txBody>
      </p:sp>
    </p:spTree>
    <p:extLst>
      <p:ext uri="{BB962C8B-B14F-4D97-AF65-F5344CB8AC3E}">
        <p14:creationId xmlns:p14="http://schemas.microsoft.com/office/powerpoint/2010/main" val="14235870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884241F2-BB06-49E0-8B95-81DD93469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275" y="756946"/>
            <a:ext cx="11124701" cy="887413"/>
          </a:xfrm>
        </p:spPr>
        <p:txBody>
          <a:bodyPr/>
          <a:lstStyle/>
          <a:p>
            <a:r>
              <a:rPr lang="en-US" err="1"/>
              <a:t>Cuykschesteeg</a:t>
            </a:r>
            <a:endParaRPr lang="en-US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2070AF25-9A49-4950-922C-1A7BC69BA2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275" y="2059818"/>
            <a:ext cx="9670761" cy="4321932"/>
          </a:xfrm>
        </p:spPr>
        <p:txBody>
          <a:bodyPr>
            <a:normAutofit/>
          </a:bodyPr>
          <a:lstStyle/>
          <a:p>
            <a:pPr marL="298350" indent="-285750">
              <a:buFont typeface="Arial" panose="020B0604020202020204" pitchFamily="34" charset="0"/>
              <a:buChar char="•"/>
            </a:pPr>
            <a:r>
              <a:rPr lang="nl-NL" dirty="0"/>
              <a:t>Ter plaatse van de kruising met de </a:t>
            </a:r>
            <a:r>
              <a:rPr lang="nl-NL" dirty="0" err="1"/>
              <a:t>Cuykschesteeg</a:t>
            </a:r>
            <a:r>
              <a:rPr lang="nl-NL" dirty="0"/>
              <a:t> en de Driessenweg wordt een nieuwe rotonde voorgesteld.</a:t>
            </a:r>
          </a:p>
          <a:p>
            <a:pPr marL="298350" indent="-285750">
              <a:buFont typeface="Arial" panose="020B0604020202020204" pitchFamily="34" charset="0"/>
              <a:buChar char="•"/>
            </a:pPr>
            <a:r>
              <a:rPr lang="nl-NL" dirty="0"/>
              <a:t>Beide kruispunten aan de noordzijde van de N321 worden opgeheven en aangesloten op het kruispunt met de </a:t>
            </a:r>
            <a:r>
              <a:rPr lang="nl-NL" dirty="0" err="1"/>
              <a:t>Cuykschesteeg</a:t>
            </a:r>
            <a:r>
              <a:rPr lang="nl-NL" dirty="0"/>
              <a:t> doormiddel van een rotonde.</a:t>
            </a:r>
          </a:p>
          <a:p>
            <a:pPr marL="298350" indent="-285750">
              <a:buFont typeface="Arial" panose="020B0604020202020204" pitchFamily="34" charset="0"/>
              <a:buChar char="•"/>
            </a:pPr>
            <a:r>
              <a:rPr lang="nl-NL" dirty="0"/>
              <a:t>Oude eikenlaan blijft zoveel mogelijk behouden.</a:t>
            </a:r>
          </a:p>
          <a:p>
            <a:pPr marL="298350" indent="-285750">
              <a:buFont typeface="Arial" panose="020B0604020202020204" pitchFamily="34" charset="0"/>
              <a:buChar char="•"/>
            </a:pPr>
            <a:r>
              <a:rPr lang="nl-NL" dirty="0"/>
              <a:t>Fietspaden worden optimaal aangesloten op de beoogde parallelstructuur en bestaande fietspad aan de zuidzijde.</a:t>
            </a:r>
          </a:p>
          <a:p>
            <a:pPr marL="298350" indent="-285750">
              <a:buFont typeface="Arial" panose="020B0604020202020204" pitchFamily="34" charset="0"/>
              <a:buChar char="•"/>
            </a:pPr>
            <a:r>
              <a:rPr lang="nl-NL" dirty="0"/>
              <a:t>Ten oosten van het huidige kruispunt </a:t>
            </a:r>
            <a:r>
              <a:rPr lang="nl-NL" dirty="0" err="1"/>
              <a:t>Cuykschesteeg</a:t>
            </a:r>
            <a:r>
              <a:rPr lang="nl-NL" dirty="0"/>
              <a:t> ligt een klein wildtunnel. Om de verbinding te waarborgen moeten in verband met de aanleg van de parallelwegen en fietspaden extra </a:t>
            </a:r>
            <a:r>
              <a:rPr lang="nl-NL" dirty="0" err="1"/>
              <a:t>ecoduikers</a:t>
            </a:r>
            <a:r>
              <a:rPr lang="nl-NL" dirty="0"/>
              <a:t> aangelegd worden.</a:t>
            </a:r>
            <a:endParaRPr lang="en-US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9CB02874-E8DD-40D1-9FA4-B010F63CE93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84776" y="6562725"/>
            <a:ext cx="2743200" cy="107950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49AD2B6B-06C2-4C6F-9883-2EB4DF4E89CE}" type="datetime1">
              <a:rPr lang="sv-SE" smtClean="0"/>
              <a:pPr>
                <a:spcAft>
                  <a:spcPts val="600"/>
                </a:spcAft>
              </a:pPr>
              <a:t>2021-09-15</a:t>
            </a:fld>
            <a:endParaRPr lang="en-GB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A3FFB4A-ECEE-40EA-A3EC-2FF161F79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84776" y="6391276"/>
            <a:ext cx="2743200" cy="152400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A3EAEDCA-98D4-4724-9772-C653855CA076}" type="slidenum">
              <a:rPr lang="en-GB" smtClean="0"/>
              <a:pPr>
                <a:spcAft>
                  <a:spcPts val="600"/>
                </a:spcAft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72537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884241F2-BB06-49E0-8B95-81DD93469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275" y="756946"/>
            <a:ext cx="11124701" cy="887413"/>
          </a:xfrm>
        </p:spPr>
        <p:txBody>
          <a:bodyPr/>
          <a:lstStyle/>
          <a:p>
            <a:r>
              <a:rPr lang="en-US" err="1"/>
              <a:t>Heidestraat</a:t>
            </a:r>
            <a:endParaRPr lang="en-US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2070AF25-9A49-4950-922C-1A7BC69BA2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275" y="2059818"/>
            <a:ext cx="9199707" cy="4321932"/>
          </a:xfrm>
        </p:spPr>
        <p:txBody>
          <a:bodyPr/>
          <a:lstStyle/>
          <a:p>
            <a:pPr marL="298350" indent="-285750">
              <a:buFont typeface="Arial" panose="020B0604020202020204" pitchFamily="34" charset="0"/>
              <a:buChar char="•"/>
            </a:pPr>
            <a:r>
              <a:rPr lang="en-US" dirty="0" err="1"/>
              <a:t>Aansluiting</a:t>
            </a:r>
            <a:r>
              <a:rPr lang="en-US" dirty="0"/>
              <a:t> </a:t>
            </a:r>
            <a:r>
              <a:rPr lang="en-US" dirty="0" err="1"/>
              <a:t>Hogendijk</a:t>
            </a:r>
            <a:r>
              <a:rPr lang="en-US" dirty="0"/>
              <a:t> </a:t>
            </a:r>
            <a:r>
              <a:rPr lang="en-US" dirty="0" err="1"/>
              <a:t>wordt</a:t>
            </a:r>
            <a:r>
              <a:rPr lang="en-US" dirty="0"/>
              <a:t> </a:t>
            </a:r>
            <a:r>
              <a:rPr lang="en-US" dirty="0" err="1"/>
              <a:t>opgeheven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omgeleid</a:t>
            </a:r>
            <a:r>
              <a:rPr lang="en-US" dirty="0"/>
              <a:t> via </a:t>
            </a:r>
            <a:r>
              <a:rPr lang="en-US" dirty="0" err="1"/>
              <a:t>rotonde</a:t>
            </a:r>
            <a:r>
              <a:rPr lang="en-US" dirty="0"/>
              <a:t> </a:t>
            </a:r>
            <a:r>
              <a:rPr lang="en-US" dirty="0" err="1"/>
              <a:t>Cuykschesteeg</a:t>
            </a:r>
            <a:r>
              <a:rPr lang="en-US" dirty="0"/>
              <a:t>.</a:t>
            </a:r>
          </a:p>
          <a:p>
            <a:pPr marL="2983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98350" indent="-285750">
              <a:buFont typeface="Arial" panose="020B0604020202020204" pitchFamily="34" charset="0"/>
              <a:buChar char="•"/>
            </a:pPr>
            <a:r>
              <a:rPr lang="en-US" dirty="0"/>
              <a:t>Ter </a:t>
            </a:r>
            <a:r>
              <a:rPr lang="en-US" dirty="0" err="1"/>
              <a:t>hoogte</a:t>
            </a:r>
            <a:r>
              <a:rPr lang="en-US" dirty="0"/>
              <a:t> van de </a:t>
            </a:r>
            <a:r>
              <a:rPr lang="en-US" dirty="0" err="1"/>
              <a:t>aansluiting</a:t>
            </a:r>
            <a:r>
              <a:rPr lang="en-US" dirty="0"/>
              <a:t> met de </a:t>
            </a:r>
            <a:r>
              <a:rPr lang="en-US" dirty="0" err="1"/>
              <a:t>Heidestraat</a:t>
            </a:r>
            <a:r>
              <a:rPr lang="en-US" dirty="0"/>
              <a:t> </a:t>
            </a:r>
            <a:r>
              <a:rPr lang="en-US" dirty="0" err="1"/>
              <a:t>worden</a:t>
            </a:r>
            <a:r>
              <a:rPr lang="en-US" dirty="0"/>
              <a:t> </a:t>
            </a:r>
            <a:r>
              <a:rPr lang="en-US" dirty="0" err="1"/>
              <a:t>middengeleiders</a:t>
            </a:r>
            <a:r>
              <a:rPr lang="en-US" dirty="0"/>
              <a:t> </a:t>
            </a:r>
            <a:r>
              <a:rPr lang="en-US" dirty="0" err="1"/>
              <a:t>voorzien</a:t>
            </a:r>
            <a:r>
              <a:rPr lang="en-US" dirty="0"/>
              <a:t>.</a:t>
            </a:r>
          </a:p>
          <a:p>
            <a:pPr marL="2983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98350" indent="-285750">
              <a:buFont typeface="Arial" panose="020B0604020202020204" pitchFamily="34" charset="0"/>
              <a:buChar char="•"/>
            </a:pPr>
            <a:r>
              <a:rPr lang="en-US" dirty="0" err="1"/>
              <a:t>Aparte</a:t>
            </a:r>
            <a:r>
              <a:rPr lang="en-US" dirty="0"/>
              <a:t> </a:t>
            </a:r>
            <a:r>
              <a:rPr lang="en-US" dirty="0" err="1"/>
              <a:t>fietsoversteek</a:t>
            </a:r>
            <a:r>
              <a:rPr lang="en-US" dirty="0"/>
              <a:t> </a:t>
            </a:r>
            <a:r>
              <a:rPr lang="en-US" dirty="0" err="1"/>
              <a:t>aan</a:t>
            </a:r>
            <a:r>
              <a:rPr lang="en-US" dirty="0"/>
              <a:t> </a:t>
            </a:r>
            <a:r>
              <a:rPr lang="en-US" dirty="0" err="1"/>
              <a:t>zowel</a:t>
            </a:r>
            <a:r>
              <a:rPr lang="en-US" dirty="0"/>
              <a:t> west- </a:t>
            </a:r>
            <a:r>
              <a:rPr lang="en-US" dirty="0" err="1"/>
              <a:t>als</a:t>
            </a:r>
            <a:r>
              <a:rPr lang="en-US" dirty="0"/>
              <a:t> </a:t>
            </a:r>
            <a:r>
              <a:rPr lang="en-US" dirty="0" err="1"/>
              <a:t>oostzijde</a:t>
            </a:r>
            <a:r>
              <a:rPr lang="en-US" dirty="0"/>
              <a:t> van </a:t>
            </a:r>
            <a:r>
              <a:rPr lang="en-US" dirty="0" err="1"/>
              <a:t>aansluiting</a:t>
            </a:r>
            <a:r>
              <a:rPr lang="en-US" dirty="0"/>
              <a:t> </a:t>
            </a:r>
            <a:r>
              <a:rPr lang="en-US" dirty="0" err="1"/>
              <a:t>Heidestraat</a:t>
            </a:r>
            <a:r>
              <a:rPr lang="en-US" dirty="0"/>
              <a:t>.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9CB02874-E8DD-40D1-9FA4-B010F63CE93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84776" y="6562725"/>
            <a:ext cx="2743200" cy="107950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49AD2B6B-06C2-4C6F-9883-2EB4DF4E89CE}" type="datetime1">
              <a:rPr lang="sv-SE" smtClean="0"/>
              <a:pPr>
                <a:spcAft>
                  <a:spcPts val="600"/>
                </a:spcAft>
              </a:pPr>
              <a:t>2021-09-15</a:t>
            </a:fld>
            <a:endParaRPr lang="en-GB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A3FFB4A-ECEE-40EA-A3EC-2FF161F79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84776" y="6391276"/>
            <a:ext cx="2743200" cy="152400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A3EAEDCA-98D4-4724-9772-C653855CA076}" type="slidenum">
              <a:rPr lang="en-GB" smtClean="0"/>
              <a:pPr>
                <a:spcAft>
                  <a:spcPts val="600"/>
                </a:spcAft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15172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884241F2-BB06-49E0-8B95-81DD93469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275" y="756946"/>
            <a:ext cx="11124701" cy="887413"/>
          </a:xfrm>
        </p:spPr>
        <p:txBody>
          <a:bodyPr/>
          <a:lstStyle/>
          <a:p>
            <a:r>
              <a:rPr lang="en-US" err="1"/>
              <a:t>Hoeve</a:t>
            </a:r>
            <a:endParaRPr lang="en-US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2070AF25-9A49-4950-922C-1A7BC69BA2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275" y="2059818"/>
            <a:ext cx="9116580" cy="4321932"/>
          </a:xfrm>
        </p:spPr>
        <p:txBody>
          <a:bodyPr/>
          <a:lstStyle/>
          <a:p>
            <a:pPr marL="298350" indent="-285750">
              <a:buFont typeface="Arial" panose="020B0604020202020204" pitchFamily="34" charset="0"/>
              <a:buChar char="•"/>
            </a:pPr>
            <a:r>
              <a:rPr lang="nl-NL" dirty="0"/>
              <a:t>Het kruispunt wordt voorzien van een </a:t>
            </a:r>
            <a:r>
              <a:rPr lang="nl-NL" dirty="0" err="1"/>
              <a:t>linksafvak</a:t>
            </a:r>
            <a:r>
              <a:rPr lang="nl-NL" dirty="0"/>
              <a:t> met </a:t>
            </a:r>
            <a:r>
              <a:rPr lang="nl-NL" dirty="0" err="1"/>
              <a:t>middengeleider</a:t>
            </a:r>
            <a:r>
              <a:rPr lang="nl-NL" dirty="0"/>
              <a:t> (inclusief in 2-richtingen bereden oversteek voor langzaam verkeer) en verkeersdruppel in de zijweg.</a:t>
            </a:r>
          </a:p>
          <a:p>
            <a:pPr marL="2983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9CB02874-E8DD-40D1-9FA4-B010F63CE93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84776" y="6562725"/>
            <a:ext cx="2743200" cy="107950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49AD2B6B-06C2-4C6F-9883-2EB4DF4E89CE}" type="datetime1">
              <a:rPr lang="sv-SE" smtClean="0"/>
              <a:pPr>
                <a:spcAft>
                  <a:spcPts val="600"/>
                </a:spcAft>
              </a:pPr>
              <a:t>2021-09-15</a:t>
            </a:fld>
            <a:endParaRPr lang="en-GB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A3FFB4A-ECEE-40EA-A3EC-2FF161F79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84776" y="6391276"/>
            <a:ext cx="2743200" cy="152400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A3EAEDCA-98D4-4724-9772-C653855CA076}" type="slidenum">
              <a:rPr lang="en-GB" smtClean="0"/>
              <a:pPr>
                <a:spcAft>
                  <a:spcPts val="600"/>
                </a:spcAft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92797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884241F2-BB06-49E0-8B95-81DD93469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275" y="756946"/>
            <a:ext cx="11124701" cy="887413"/>
          </a:xfrm>
        </p:spPr>
        <p:txBody>
          <a:bodyPr/>
          <a:lstStyle/>
          <a:p>
            <a:r>
              <a:rPr lang="en-US" err="1"/>
              <a:t>Tankstation</a:t>
            </a:r>
            <a:r>
              <a:rPr lang="en-US"/>
              <a:t> </a:t>
            </a:r>
            <a:r>
              <a:rPr lang="en-US" err="1"/>
              <a:t>Gassel</a:t>
            </a:r>
            <a:endParaRPr lang="en-US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2070AF25-9A49-4950-922C-1A7BC69BA2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275" y="2059818"/>
            <a:ext cx="9910907" cy="4321932"/>
          </a:xfrm>
        </p:spPr>
        <p:txBody>
          <a:bodyPr/>
          <a:lstStyle/>
          <a:p>
            <a:pPr marL="298350" indent="-285750">
              <a:buFont typeface="Arial" panose="020B0604020202020204" pitchFamily="34" charset="0"/>
              <a:buChar char="•"/>
            </a:pPr>
            <a:r>
              <a:rPr lang="nl-NL" dirty="0"/>
              <a:t>Ter plaatse van het brandstofverkooppunt ,ter hoogte van km 5.45, wordt voorgesteld om een </a:t>
            </a:r>
            <a:r>
              <a:rPr lang="nl-NL" dirty="0" err="1"/>
              <a:t>linksafvak</a:t>
            </a:r>
            <a:r>
              <a:rPr lang="nl-NL" dirty="0"/>
              <a:t> aan te brengen in combinatie met een fysieke rijrichtingscheiding. Een keermogelijkheid is bij de rotonde Schaarweg / Overlaat.</a:t>
            </a:r>
            <a:endParaRPr lang="en-US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9CB02874-E8DD-40D1-9FA4-B010F63CE93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84776" y="6562725"/>
            <a:ext cx="2743200" cy="107950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49AD2B6B-06C2-4C6F-9883-2EB4DF4E89CE}" type="datetime1">
              <a:rPr lang="sv-SE" smtClean="0"/>
              <a:pPr>
                <a:spcAft>
                  <a:spcPts val="600"/>
                </a:spcAft>
              </a:pPr>
              <a:t>2021-09-15</a:t>
            </a:fld>
            <a:endParaRPr lang="en-GB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A3FFB4A-ECEE-40EA-A3EC-2FF161F79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84776" y="6391276"/>
            <a:ext cx="2743200" cy="152400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A3EAEDCA-98D4-4724-9772-C653855CA076}" type="slidenum">
              <a:rPr lang="en-GB" smtClean="0"/>
              <a:pPr>
                <a:spcAft>
                  <a:spcPts val="600"/>
                </a:spcAft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03795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884241F2-BB06-49E0-8B95-81DD93469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275" y="756946"/>
            <a:ext cx="11124701" cy="887413"/>
          </a:xfrm>
        </p:spPr>
        <p:txBody>
          <a:bodyPr/>
          <a:lstStyle/>
          <a:p>
            <a:r>
              <a:rPr lang="en-US" err="1"/>
              <a:t>Schaarweg</a:t>
            </a:r>
            <a:r>
              <a:rPr lang="en-US"/>
              <a:t> / </a:t>
            </a:r>
            <a:r>
              <a:rPr lang="en-US" err="1"/>
              <a:t>Overlaat</a:t>
            </a:r>
            <a:endParaRPr lang="en-US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2070AF25-9A49-4950-922C-1A7BC69BA2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275" y="2059818"/>
            <a:ext cx="9504507" cy="4321932"/>
          </a:xfrm>
        </p:spPr>
        <p:txBody>
          <a:bodyPr/>
          <a:lstStyle/>
          <a:p>
            <a:pPr marL="298350" indent="-285750">
              <a:buFont typeface="Arial" panose="020B0604020202020204" pitchFamily="34" charset="0"/>
              <a:buChar char="•"/>
            </a:pPr>
            <a:r>
              <a:rPr lang="nl-NL" dirty="0"/>
              <a:t>Ter plaatse van de kruising met de Overlaat en Schaarweg wordt een nieuwe rotonde voorgesteld. De rotonde wordt voorzien van een kruidenrijke middenberm en een solitaire eik. </a:t>
            </a:r>
          </a:p>
          <a:p>
            <a:pPr marL="298350" indent="-285750">
              <a:buFont typeface="Arial" panose="020B0604020202020204" pitchFamily="34" charset="0"/>
              <a:buChar char="•"/>
            </a:pPr>
            <a:r>
              <a:rPr lang="nl-NL" dirty="0"/>
              <a:t>De bestaande laanbomen worden maximaal behouden.</a:t>
            </a:r>
          </a:p>
          <a:p>
            <a:pPr marL="298350" indent="-285750">
              <a:buFont typeface="Arial" panose="020B0604020202020204" pitchFamily="34" charset="0"/>
              <a:buChar char="•"/>
            </a:pPr>
            <a:endParaRPr lang="nl-NL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9CB02874-E8DD-40D1-9FA4-B010F63CE93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84776" y="6562725"/>
            <a:ext cx="2743200" cy="107950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49AD2B6B-06C2-4C6F-9883-2EB4DF4E89CE}" type="datetime1">
              <a:rPr lang="sv-SE" smtClean="0"/>
              <a:pPr>
                <a:spcAft>
                  <a:spcPts val="600"/>
                </a:spcAft>
              </a:pPr>
              <a:t>2021-09-15</a:t>
            </a:fld>
            <a:endParaRPr lang="en-GB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A3FFB4A-ECEE-40EA-A3EC-2FF161F79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84776" y="6391276"/>
            <a:ext cx="2743200" cy="152400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A3EAEDCA-98D4-4724-9772-C653855CA076}" type="slidenum">
              <a:rPr lang="en-GB" smtClean="0"/>
              <a:pPr>
                <a:spcAft>
                  <a:spcPts val="600"/>
                </a:spcAft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2728157"/>
      </p:ext>
    </p:extLst>
  </p:cSld>
  <p:clrMapOvr>
    <a:masterClrMapping/>
  </p:clrMapOvr>
</p:sld>
</file>

<file path=ppt/theme/theme1.xml><?xml version="1.0" encoding="utf-8"?>
<a:theme xmlns:a="http://schemas.openxmlformats.org/drawingml/2006/main" name="Sweco">
  <a:themeElements>
    <a:clrScheme name="Sweco">
      <a:dk1>
        <a:srgbClr val="3F3F42"/>
      </a:dk1>
      <a:lt1>
        <a:srgbClr val="FFFFFF"/>
      </a:lt1>
      <a:dk2>
        <a:srgbClr val="3F3F42"/>
      </a:dk2>
      <a:lt2>
        <a:srgbClr val="E2E0DA"/>
      </a:lt2>
      <a:accent1>
        <a:srgbClr val="A48730"/>
      </a:accent1>
      <a:accent2>
        <a:srgbClr val="8593AF"/>
      </a:accent2>
      <a:accent3>
        <a:srgbClr val="B484A2"/>
      </a:accent3>
      <a:accent4>
        <a:srgbClr val="3F3F42"/>
      </a:accent4>
      <a:accent5>
        <a:srgbClr val="DEC55B"/>
      </a:accent5>
      <a:accent6>
        <a:srgbClr val="A4A4A6"/>
      </a:accent6>
      <a:hlink>
        <a:srgbClr val="A4A4A6"/>
      </a:hlink>
      <a:folHlink>
        <a:srgbClr val="F2B1DC"/>
      </a:folHlink>
    </a:clrScheme>
    <a:fontScheme name="Sweco">
      <a:majorFont>
        <a:latin typeface="Sweco Sans Medium"/>
        <a:ea typeface=""/>
        <a:cs typeface=""/>
      </a:majorFont>
      <a:minorFont>
        <a:latin typeface="Swec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custClrLst>
    <a:custClr name="Muted1">
      <a:srgbClr val="A48730"/>
    </a:custClr>
    <a:custClr name="Muted2">
      <a:srgbClr val="8593AF"/>
    </a:custClr>
    <a:custClr name="Muted3">
      <a:srgbClr val="B484A2"/>
    </a:custClr>
    <a:custClr name="Bright1">
      <a:srgbClr val="7A9B62"/>
    </a:custClr>
    <a:custClr name="Bright1">
      <a:srgbClr val="DEC55B"/>
    </a:custClr>
    <a:custClr name="Bright2">
      <a:srgbClr val="C0D4FD"/>
    </a:custClr>
    <a:custClr name="Grey1">
      <a:srgbClr val="F2B1DC"/>
    </a:custClr>
    <a:custClr name="Bright4">
      <a:srgbClr val="9DD354"/>
    </a:custClr>
    <a:custClr>
      <a:srgbClr val="FFFFFF"/>
    </a:custClr>
    <a:custClr>
      <a:srgbClr val="FFFFFF"/>
    </a:custClr>
    <a:custClr name="Grey1">
      <a:srgbClr val="E2E0DA"/>
    </a:custClr>
    <a:custClr name="Grey2">
      <a:srgbClr val="A4A4A6"/>
    </a:custClr>
    <a:custClr name="Grey3">
      <a:srgbClr val="3F3F42"/>
    </a:custClr>
  </a:custClrLst>
  <a:extLst>
    <a:ext uri="{05A4C25C-085E-4340-85A3-A5531E510DB2}">
      <thm15:themeFamily xmlns:thm15="http://schemas.microsoft.com/office/thememl/2012/main" name="Presentation Sweco 16_9 Sweco Sans.potx" id="{66E8337D-87A7-4418-B860-572120D6D687}" vid="{BC586F01-9CB2-46B2-8AD3-246D6498BDF4}"/>
    </a:ext>
  </a:extLst>
</a:theme>
</file>

<file path=ppt/theme/theme2.xml><?xml version="1.0" encoding="utf-8"?>
<a:theme xmlns:a="http://schemas.openxmlformats.org/drawingml/2006/main" name="Office-tema">
  <a:themeElements>
    <a:clrScheme name="Sweco">
      <a:dk1>
        <a:srgbClr val="3F3F42"/>
      </a:dk1>
      <a:lt1>
        <a:srgbClr val="FFFFFF"/>
      </a:lt1>
      <a:dk2>
        <a:srgbClr val="3F3F42"/>
      </a:dk2>
      <a:lt2>
        <a:srgbClr val="E2E0DA"/>
      </a:lt2>
      <a:accent1>
        <a:srgbClr val="A48730"/>
      </a:accent1>
      <a:accent2>
        <a:srgbClr val="8593AF"/>
      </a:accent2>
      <a:accent3>
        <a:srgbClr val="B484A2"/>
      </a:accent3>
      <a:accent4>
        <a:srgbClr val="3F3F42"/>
      </a:accent4>
      <a:accent5>
        <a:srgbClr val="DEC55B"/>
      </a:accent5>
      <a:accent6>
        <a:srgbClr val="A4A4A6"/>
      </a:accent6>
      <a:hlink>
        <a:srgbClr val="A4A4A6"/>
      </a:hlink>
      <a:folHlink>
        <a:srgbClr val="F2B1DC"/>
      </a:folHlink>
    </a:clrScheme>
    <a:fontScheme name="Sweco">
      <a:majorFont>
        <a:latin typeface="Sweco Sans Medium"/>
        <a:ea typeface=""/>
        <a:cs typeface=""/>
      </a:majorFont>
      <a:minorFont>
        <a:latin typeface="Swec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Sweco">
      <a:dk1>
        <a:srgbClr val="3F3F42"/>
      </a:dk1>
      <a:lt1>
        <a:srgbClr val="FFFFFF"/>
      </a:lt1>
      <a:dk2>
        <a:srgbClr val="3F3F42"/>
      </a:dk2>
      <a:lt2>
        <a:srgbClr val="E2E0DA"/>
      </a:lt2>
      <a:accent1>
        <a:srgbClr val="A48730"/>
      </a:accent1>
      <a:accent2>
        <a:srgbClr val="8593AF"/>
      </a:accent2>
      <a:accent3>
        <a:srgbClr val="B484A2"/>
      </a:accent3>
      <a:accent4>
        <a:srgbClr val="3F3F42"/>
      </a:accent4>
      <a:accent5>
        <a:srgbClr val="DEC55B"/>
      </a:accent5>
      <a:accent6>
        <a:srgbClr val="A4A4A6"/>
      </a:accent6>
      <a:hlink>
        <a:srgbClr val="A4A4A6"/>
      </a:hlink>
      <a:folHlink>
        <a:srgbClr val="F2B1DC"/>
      </a:folHlink>
    </a:clrScheme>
    <a:fontScheme name="Sweco">
      <a:majorFont>
        <a:latin typeface="Sweco Sans Medium"/>
        <a:ea typeface=""/>
        <a:cs typeface=""/>
      </a:majorFont>
      <a:minorFont>
        <a:latin typeface="Swec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Keurdocument xmlns="56716e39-17e7-41e9-a10c-48fbc63e66bc" xsi:nil="true"/>
    <Startvrijgaveproces xmlns="56716e39-17e7-41e9-a10c-48fbc63e66bc" xsi:nil="true"/>
    <Reminder xmlns="56716e39-17e7-41e9-a10c-48fbc63e66bc" xsi:nil="true"/>
    <Keurdoc xmlns="56716e39-17e7-41e9-a10c-48fbc63e66bc" xsi:nil="true"/>
    <Status xmlns="56716e39-17e7-41e9-a10c-48fbc63e66bc" xsi:nil="true"/>
    <Controleur xmlns="56716e39-17e7-41e9-a10c-48fbc63e66bc">
      <UserInfo>
        <DisplayName/>
        <AccountId xsi:nil="true"/>
        <AccountType/>
      </UserInfo>
    </Controleur>
    <Concept xmlns="56716e39-17e7-41e9-a10c-48fbc63e66bc" xsi:nil="true"/>
    <Versievrijgegeven xmlns="56716e39-17e7-41e9-a10c-48fbc63e66bc" xsi:nil="true"/>
    <SharedWithUsers xmlns="7c0318c3-aa47-46ec-bf20-4c7fc2e61c8c">
      <UserInfo>
        <DisplayName>Slagter, Remmert</DisplayName>
        <AccountId>19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9C0E8AF8318E345B5A853B44EE4893B" ma:contentTypeVersion="21" ma:contentTypeDescription="Een nieuw document maken." ma:contentTypeScope="" ma:versionID="e0948baebfd3eb51e20f61e329835ac2">
  <xsd:schema xmlns:xsd="http://www.w3.org/2001/XMLSchema" xmlns:xs="http://www.w3.org/2001/XMLSchema" xmlns:p="http://schemas.microsoft.com/office/2006/metadata/properties" xmlns:ns2="56716e39-17e7-41e9-a10c-48fbc63e66bc" xmlns:ns3="7c0318c3-aa47-46ec-bf20-4c7fc2e61c8c" targetNamespace="http://schemas.microsoft.com/office/2006/metadata/properties" ma:root="true" ma:fieldsID="c3e081951b043a7053e0d9a90388b010" ns2:_="" ns3:_="">
    <xsd:import namespace="56716e39-17e7-41e9-a10c-48fbc63e66bc"/>
    <xsd:import namespace="7c0318c3-aa47-46ec-bf20-4c7fc2e61c8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Status" minOccurs="0"/>
                <xsd:element ref="ns2:Startvrijgaveproces" minOccurs="0"/>
                <xsd:element ref="ns2:Keurdocument" minOccurs="0"/>
                <xsd:element ref="ns2:Versievrijgegeven" minOccurs="0"/>
                <xsd:element ref="ns2:Keurdoc" minOccurs="0"/>
                <xsd:element ref="ns2:Controleur" minOccurs="0"/>
                <xsd:element ref="ns2:Reminder" minOccurs="0"/>
                <xsd:element ref="ns2:Concep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716e39-17e7-41e9-a10c-48fbc63e66b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Status" ma:index="20" nillable="true" ma:displayName="Status" ma:format="Dropdown" ma:internalName="Status">
      <xsd:simpleType>
        <xsd:restriction base="dms:Choice">
          <xsd:enumeration value="Dummy - vul aan"/>
          <xsd:enumeration value="WIP"/>
          <xsd:enumeration value="Vrijgave gestart"/>
          <xsd:enumeration value="Gecontroleerd"/>
          <xsd:enumeration value="Shared"/>
          <xsd:enumeration value="Rejected"/>
        </xsd:restriction>
      </xsd:simpleType>
    </xsd:element>
    <xsd:element name="Startvrijgaveproces" ma:index="21" nillable="true" ma:displayName="Start vrijgaveproces" ma:format="Dropdown" ma:internalName="Startvrijgaveproces">
      <xsd:simpleType>
        <xsd:restriction base="dms:Note">
          <xsd:maxLength value="255"/>
        </xsd:restriction>
      </xsd:simpleType>
    </xsd:element>
    <xsd:element name="Keurdocument" ma:index="22" nillable="true" ma:displayName="Keur document" ma:format="Dropdown" ma:internalName="Keurdocument">
      <xsd:simpleType>
        <xsd:restriction base="dms:Note">
          <xsd:maxLength value="255"/>
        </xsd:restriction>
      </xsd:simpleType>
    </xsd:element>
    <xsd:element name="Versievrijgegeven" ma:index="23" nillable="true" ma:displayName="Versie vrijgegeven" ma:decimals="1" ma:format="Dropdown" ma:internalName="Versievrijgegeven" ma:percentage="FALSE">
      <xsd:simpleType>
        <xsd:restriction base="dms:Number"/>
      </xsd:simpleType>
    </xsd:element>
    <xsd:element name="Keurdoc" ma:index="24" nillable="true" ma:displayName="Keur doc" ma:format="Dropdown" ma:internalName="Keurdoc">
      <xsd:simpleType>
        <xsd:restriction base="dms:Note">
          <xsd:maxLength value="255"/>
        </xsd:restriction>
      </xsd:simpleType>
    </xsd:element>
    <xsd:element name="Controleur" ma:index="25" nillable="true" ma:displayName="Controleur" ma:format="Dropdown" ma:list="UserInfo" ma:SharePointGroup="0" ma:internalName="Controleu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Reminder" ma:index="26" nillable="true" ma:displayName="Reminder" ma:format="Dropdown" ma:internalName="Reminder">
      <xsd:simpleType>
        <xsd:restriction base="dms:Note">
          <xsd:maxLength value="255"/>
        </xsd:restriction>
      </xsd:simpleType>
    </xsd:element>
    <xsd:element name="Concept" ma:index="27" nillable="true" ma:displayName="Concept" ma:format="Dropdown" ma:internalName="Concept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0318c3-aa47-46ec-bf20-4c7fc2e61c8c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1EEC515-CC6D-4B0F-AF35-E57E7496651F}">
  <ds:schemaRefs>
    <ds:schemaRef ds:uri="56716e39-17e7-41e9-a10c-48fbc63e66bc"/>
    <ds:schemaRef ds:uri="7c0318c3-aa47-46ec-bf20-4c7fc2e61c8c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81AED424-ABC9-40F8-9F09-B63A08F484D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D192CBD-2BD2-4089-9CB6-4C09B24F13A5}"/>
</file>

<file path=docProps/app.xml><?xml version="1.0" encoding="utf-8"?>
<Properties xmlns="http://schemas.openxmlformats.org/officeDocument/2006/extended-properties" xmlns:vt="http://schemas.openxmlformats.org/officeDocument/2006/docPropsVTypes">
  <Template>Presentation Sweco 16_9 Sweco Sans</Template>
  <TotalTime>39</TotalTime>
  <Words>564</Words>
  <Application>Microsoft Office PowerPoint</Application>
  <PresentationFormat>Breedbeeld</PresentationFormat>
  <Paragraphs>96</Paragraphs>
  <Slides>14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18" baseType="lpstr">
      <vt:lpstr>Arial</vt:lpstr>
      <vt:lpstr>Sweco Sans</vt:lpstr>
      <vt:lpstr>Sweco Sans Medium</vt:lpstr>
      <vt:lpstr>Sweco</vt:lpstr>
      <vt:lpstr>Herinrichting N321</vt:lpstr>
      <vt:lpstr>Gesprek  Dorpsraad Gassel – Provincie Noord Brabant – SWECO Onderwerp  Herinrichting N321   13 September 2021 Plaats:  Online </vt:lpstr>
      <vt:lpstr>Deeltracé N321</vt:lpstr>
      <vt:lpstr>Belangrijke locaties</vt:lpstr>
      <vt:lpstr>Cuykschesteeg</vt:lpstr>
      <vt:lpstr>Heidestraat</vt:lpstr>
      <vt:lpstr>Hoeve</vt:lpstr>
      <vt:lpstr>Tankstation Gassel</vt:lpstr>
      <vt:lpstr>Schaarweg / Overlaat</vt:lpstr>
      <vt:lpstr>Ten Holtweg</vt:lpstr>
      <vt:lpstr>Bestemmingsplan</vt:lpstr>
      <vt:lpstr>Participatieplan</vt:lpstr>
      <vt:lpstr>Mijlpalen Herinrichtinting N321</vt:lpstr>
      <vt:lpstr>PowerPoint-presentatie</vt:lpstr>
    </vt:vector>
  </TitlesOfParts>
  <Company>Sweco Nederland B.V.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use</dc:title>
  <dc:creator>Mariska Everts</dc:creator>
  <cp:lastModifiedBy>Slagter, Remmert</cp:lastModifiedBy>
  <cp:revision>5</cp:revision>
  <dcterms:created xsi:type="dcterms:W3CDTF">2020-06-15T09:06:21Z</dcterms:created>
  <dcterms:modified xsi:type="dcterms:W3CDTF">2021-09-15T08:06:46Z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43f08ec5-d6d9-4227-8387-ccbfcb3632c4_Enabled">
    <vt:lpwstr>true</vt:lpwstr>
  </property>
  <property fmtid="{D5CDD505-2E9C-101B-9397-08002B2CF9AE}" pid="3" name="MSIP_Label_43f08ec5-d6d9-4227-8387-ccbfcb3632c4_SetDate">
    <vt:lpwstr>2021-09-09T10:25:13Z</vt:lpwstr>
  </property>
  <property fmtid="{D5CDD505-2E9C-101B-9397-08002B2CF9AE}" pid="4" name="MSIP_Label_43f08ec5-d6d9-4227-8387-ccbfcb3632c4_Method">
    <vt:lpwstr>Standard</vt:lpwstr>
  </property>
  <property fmtid="{D5CDD505-2E9C-101B-9397-08002B2CF9AE}" pid="5" name="MSIP_Label_43f08ec5-d6d9-4227-8387-ccbfcb3632c4_Name">
    <vt:lpwstr>Sweco Restricted</vt:lpwstr>
  </property>
  <property fmtid="{D5CDD505-2E9C-101B-9397-08002B2CF9AE}" pid="6" name="MSIP_Label_43f08ec5-d6d9-4227-8387-ccbfcb3632c4_SiteId">
    <vt:lpwstr>b7872ef0-9a00-4c18-8a4a-c7d25c778a9e</vt:lpwstr>
  </property>
  <property fmtid="{D5CDD505-2E9C-101B-9397-08002B2CF9AE}" pid="7" name="MSIP_Label_43f08ec5-d6d9-4227-8387-ccbfcb3632c4_ActionId">
    <vt:lpwstr>21c5d93b-aed6-4bc8-83f8-f6307d3c5227</vt:lpwstr>
  </property>
  <property fmtid="{D5CDD505-2E9C-101B-9397-08002B2CF9AE}" pid="8" name="MSIP_Label_43f08ec5-d6d9-4227-8387-ccbfcb3632c4_ContentBits">
    <vt:lpwstr>0</vt:lpwstr>
  </property>
  <property fmtid="{D5CDD505-2E9C-101B-9397-08002B2CF9AE}" pid="9" name="Sweco_Language">
    <vt:lpwstr>NL</vt:lpwstr>
  </property>
  <property fmtid="{D5CDD505-2E9C-101B-9397-08002B2CF9AE}" pid="10" name="Sweco_CompanyNo">
    <vt:lpwstr>510</vt:lpwstr>
  </property>
  <property fmtid="{D5CDD505-2E9C-101B-9397-08002B2CF9AE}" pid="11" name="Sweco_TemplateFileName">
    <vt:lpwstr>\Global\Presentation Sweco 16_9 Sweco Sans (003).pptx</vt:lpwstr>
  </property>
  <property fmtid="{D5CDD505-2E9C-101B-9397-08002B2CF9AE}" pid="12" name="ContentTypeId">
    <vt:lpwstr>0x010100D9C0E8AF8318E345B5A853B44EE4893B</vt:lpwstr>
  </property>
</Properties>
</file>