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3"/>
  </p:notesMasterIdLst>
  <p:handoutMasterIdLst>
    <p:handoutMasterId r:id="rId34"/>
  </p:handoutMasterIdLst>
  <p:sldIdLst>
    <p:sldId id="256" r:id="rId5"/>
    <p:sldId id="304" r:id="rId6"/>
    <p:sldId id="314" r:id="rId7"/>
    <p:sldId id="310" r:id="rId8"/>
    <p:sldId id="311" r:id="rId9"/>
    <p:sldId id="312" r:id="rId10"/>
    <p:sldId id="305" r:id="rId11"/>
    <p:sldId id="307" r:id="rId12"/>
    <p:sldId id="328" r:id="rId13"/>
    <p:sldId id="329" r:id="rId14"/>
    <p:sldId id="330" r:id="rId15"/>
    <p:sldId id="315" r:id="rId16"/>
    <p:sldId id="308" r:id="rId17"/>
    <p:sldId id="331" r:id="rId18"/>
    <p:sldId id="327" r:id="rId19"/>
    <p:sldId id="313" r:id="rId20"/>
    <p:sldId id="324" r:id="rId21"/>
    <p:sldId id="326" r:id="rId22"/>
    <p:sldId id="317" r:id="rId23"/>
    <p:sldId id="319" r:id="rId24"/>
    <p:sldId id="318" r:id="rId25"/>
    <p:sldId id="320" r:id="rId26"/>
    <p:sldId id="322" r:id="rId27"/>
    <p:sldId id="321" r:id="rId28"/>
    <p:sldId id="323" r:id="rId29"/>
    <p:sldId id="325" r:id="rId30"/>
    <p:sldId id="309" r:id="rId31"/>
    <p:sldId id="259" r:id="rId32"/>
  </p:sldIdLst>
  <p:sldSz cx="9144000" cy="6858000" type="screen4x3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ffice HILCOM" initials="OH" lastIdx="1" clrIdx="0">
    <p:extLst>
      <p:ext uri="{19B8F6BF-5375-455C-9EA6-DF929625EA0E}">
        <p15:presenceInfo xmlns:p15="http://schemas.microsoft.com/office/powerpoint/2012/main" userId="Office HILCO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ED44DA-4864-4413-AE4C-8281A17C4ED9}" v="425" dt="2022-02-09T18:12:57.7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68" autoAdjust="0"/>
    <p:restoredTop sz="96357" autoAdjust="0"/>
  </p:normalViewPr>
  <p:slideViewPr>
    <p:cSldViewPr>
      <p:cViewPr varScale="1">
        <p:scale>
          <a:sx n="62" d="100"/>
          <a:sy n="62" d="100"/>
        </p:scale>
        <p:origin x="1532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96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45A970-37DD-46BA-8580-5405505C26F9}" type="datetimeFigureOut">
              <a:rPr lang="nl-NL" smtClean="0"/>
              <a:t>15-3-2022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5F84D-B461-479D-B115-3CD0B22718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5257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FB7076-8F70-4D6C-94E3-D9CDFB416D7C}" type="datetimeFigureOut">
              <a:rPr lang="nl-NL" smtClean="0"/>
              <a:t>15-3-2022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E3EF6-B4F8-47C1-9863-DE4938CE37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4060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10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fbeelding 12" descr="vens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24" y="1419412"/>
            <a:ext cx="8379792" cy="147829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48125" y="1419412"/>
            <a:ext cx="7830921" cy="461716"/>
          </a:xfrm>
        </p:spPr>
        <p:txBody>
          <a:bodyPr lIns="0" tIns="0" rIns="0" bIns="0" anchor="b" anchorCtr="0"/>
          <a:lstStyle>
            <a:lvl1pPr algn="l">
              <a:defRPr sz="22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48125" y="1893580"/>
            <a:ext cx="7830921" cy="437158"/>
          </a:xfrm>
        </p:spPr>
        <p:txBody>
          <a:bodyPr lIns="0" tIns="0" rIns="0" bIns="0" anchor="t" anchorCtr="0"/>
          <a:lstStyle>
            <a:lvl1pPr marL="0" indent="0" algn="l">
              <a:buNone/>
              <a:defRPr sz="2200">
                <a:solidFill>
                  <a:srgbClr val="0D0D0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68776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692000" y="274638"/>
            <a:ext cx="7128000" cy="900000"/>
          </a:xfrm>
        </p:spPr>
        <p:txBody>
          <a:bodyPr/>
          <a:lstStyle/>
          <a:p>
            <a:r>
              <a:rPr lang="nl-NL" dirty="0"/>
              <a:t>Titelstijl van model bewerken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692000" y="1259999"/>
            <a:ext cx="7128000" cy="4824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12788" indent="-357188">
              <a:tabLst>
                <a:tab pos="712788" algn="l"/>
              </a:tabLst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81088" indent="-36830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36688" indent="-355600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169988" indent="-274638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5040000" y="6520372"/>
            <a:ext cx="1187450" cy="201103"/>
          </a:xfrm>
        </p:spPr>
        <p:txBody>
          <a:bodyPr/>
          <a:lstStyle>
            <a:lvl1pPr>
              <a:defRPr/>
            </a:lvl1pPr>
          </a:lstStyle>
          <a:p>
            <a:fld id="{FE9A0CC5-B5FB-4252-AE70-2212C8EC3D9E}" type="datetimeFigureOut">
              <a:rPr lang="nl-NL" smtClean="0"/>
              <a:t>15-3-2022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052000" y="6520372"/>
            <a:ext cx="2895600" cy="201103"/>
          </a:xfrm>
        </p:spPr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EE17A3-9F61-4578-9C9B-B3E999829E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4175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692000" y="1259999"/>
            <a:ext cx="3492000" cy="4824000"/>
          </a:xfrm>
        </p:spPr>
        <p:txBody>
          <a:bodyPr/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12788" indent="-357188">
              <a:tabLst>
                <a:tab pos="712788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77913" indent="-365125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77913" indent="-365125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400000" y="1259999"/>
            <a:ext cx="3492000" cy="4824000"/>
          </a:xfrm>
        </p:spPr>
        <p:txBody>
          <a:bodyPr/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12788" indent="-357188">
              <a:tabLst>
                <a:tab pos="712788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77913" indent="-365125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77913" indent="-365125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7913" indent="-274638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9A0CC5-B5FB-4252-AE70-2212C8EC3D9E}" type="datetimeFigureOut">
              <a:rPr lang="nl-NL" smtClean="0"/>
              <a:t>15-3-2022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EE17A3-9F61-4578-9C9B-B3E999829E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8630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692000" y="1260000"/>
            <a:ext cx="3492000" cy="510066"/>
          </a:xfrm>
        </p:spPr>
        <p:txBody>
          <a:bodyPr anchor="b" anchorCtr="0"/>
          <a:lstStyle>
            <a:lvl1pPr marL="0" indent="0">
              <a:buNone/>
              <a:defRPr sz="18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692000" y="1938342"/>
            <a:ext cx="3492000" cy="4145656"/>
          </a:xfrm>
        </p:spPr>
        <p:txBody>
          <a:bodyPr/>
          <a:lstStyle>
            <a:lvl1pPr>
              <a:defRPr sz="2000"/>
            </a:lvl1pPr>
            <a:lvl2pPr marL="712788" indent="-357188">
              <a:tabLst>
                <a:tab pos="712788" algn="l"/>
              </a:tabLst>
              <a:defRPr sz="1800"/>
            </a:lvl2pPr>
            <a:lvl3pPr marL="1077913" indent="-365125">
              <a:defRPr sz="1800"/>
            </a:lvl3pPr>
            <a:lvl4pPr marL="1077913" indent="-365125"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5400000" y="1271039"/>
            <a:ext cx="3492000" cy="51006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nl-NL" sz="1800" b="1" dirty="0" smtClean="0">
                <a:solidFill>
                  <a:srgbClr val="FF0000"/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5400000" y="1938342"/>
            <a:ext cx="3492000" cy="4156695"/>
          </a:xfrm>
        </p:spPr>
        <p:txBody>
          <a:bodyPr/>
          <a:lstStyle>
            <a:lvl1pPr>
              <a:defRPr sz="2000"/>
            </a:lvl1pPr>
            <a:lvl2pPr marL="712788" indent="-357188">
              <a:defRPr sz="1800"/>
            </a:lvl2pPr>
            <a:lvl3pPr marL="1077913" indent="-365125">
              <a:defRPr sz="1800"/>
            </a:lvl3pPr>
            <a:lvl4pPr marL="1077913" indent="-365125"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9A0CC5-B5FB-4252-AE70-2212C8EC3D9E}" type="datetimeFigureOut">
              <a:rPr lang="nl-NL" smtClean="0"/>
              <a:t>15-3-2022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EE17A3-9F61-4578-9C9B-B3E999829E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0108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9A0CC5-B5FB-4252-AE70-2212C8EC3D9E}" type="datetimeFigureOut">
              <a:rPr lang="nl-NL" smtClean="0"/>
              <a:t>15-3-2022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EE17A3-9F61-4578-9C9B-B3E999829E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2515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52000" y="4850408"/>
            <a:ext cx="54864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052000" y="662583"/>
            <a:ext cx="5508000" cy="4140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052000" y="5417146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9A0CC5-B5FB-4252-AE70-2212C8EC3D9E}" type="datetimeFigureOut">
              <a:rPr lang="nl-NL" smtClean="0"/>
              <a:t>15-3-2022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EE17A3-9F61-4578-9C9B-B3E999829E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3650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 sta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77049" y="662581"/>
            <a:ext cx="2520000" cy="468000"/>
          </a:xfrm>
        </p:spPr>
        <p:txBody>
          <a:bodyPr anchor="t" anchorCtr="0"/>
          <a:lstStyle>
            <a:lvl1pPr algn="l">
              <a:defRPr sz="1800" b="1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052000" y="662583"/>
            <a:ext cx="4140000" cy="5508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77048" y="1272657"/>
            <a:ext cx="2520000" cy="25749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9A0CC5-B5FB-4252-AE70-2212C8EC3D9E}" type="datetimeFigureOut">
              <a:rPr lang="nl-NL" smtClean="0"/>
              <a:t>15-3-2022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EE17A3-9F61-4578-9C9B-B3E999829E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8100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10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510350" y="1274761"/>
            <a:ext cx="4001767" cy="1212734"/>
          </a:xfrm>
        </p:spPr>
        <p:txBody>
          <a:bodyPr lIns="0" tIns="0" rIns="0" bIns="0" anchor="b" anchorCtr="0"/>
          <a:lstStyle>
            <a:lvl1pPr algn="l">
              <a:defRPr sz="3600" b="1" baseline="0">
                <a:solidFill>
                  <a:srgbClr val="FF000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Subtitel 2"/>
          <p:cNvSpPr>
            <a:spLocks noGrp="1"/>
          </p:cNvSpPr>
          <p:nvPr>
            <p:ph type="subTitle" idx="1"/>
          </p:nvPr>
        </p:nvSpPr>
        <p:spPr>
          <a:xfrm>
            <a:off x="510349" y="2689326"/>
            <a:ext cx="3868076" cy="3415337"/>
          </a:xfrm>
        </p:spPr>
        <p:txBody>
          <a:bodyPr lIns="0" tIns="0" rIns="0" bIns="0" anchor="t" anchorCtr="0"/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26956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A0CC5-B5FB-4252-AE70-2212C8EC3D9E}" type="datetimeFigureOut">
              <a:rPr lang="nl-NL" smtClean="0"/>
              <a:t>15-3-2022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E17A3-9F61-4578-9C9B-B3E999829E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325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1692000" y="274637"/>
            <a:ext cx="7200000" cy="84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Titelstijl</a:t>
            </a:r>
            <a:r>
              <a:rPr lang="en-US" dirty="0"/>
              <a:t> van model </a:t>
            </a:r>
            <a:r>
              <a:rPr lang="en-US" dirty="0" err="1"/>
              <a:t>bewerken</a:t>
            </a:r>
            <a:endParaRPr lang="nl-NL" dirty="0"/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1692000" y="1224000"/>
            <a:ext cx="7200000" cy="48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400000" y="6520372"/>
            <a:ext cx="1187450" cy="201103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fld id="{FE9A0CC5-B5FB-4252-AE70-2212C8EC3D9E}" type="datetimeFigureOut">
              <a:rPr lang="nl-NL" smtClean="0"/>
              <a:t>15-3-2022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052000" y="6520372"/>
            <a:ext cx="3240000" cy="201103"/>
          </a:xfrm>
          <a:prstGeom prst="rect">
            <a:avLst/>
          </a:prstGeom>
        </p:spPr>
        <p:txBody>
          <a:bodyPr vert="horz" lIns="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692000" y="6520372"/>
            <a:ext cx="288000" cy="201103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41EE17A3-9F61-4578-9C9B-B3E999829ECD}" type="slidenum">
              <a:rPr lang="nl-NL" smtClean="0"/>
              <a:t>‹nr.›</a:t>
            </a:fld>
            <a:endParaRPr lang="nl-NL"/>
          </a:p>
        </p:txBody>
      </p:sp>
      <p:pic>
        <p:nvPicPr>
          <p:cNvPr id="1032" name="Afbeelding 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7000" y="6319269"/>
            <a:ext cx="1149349" cy="40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4038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b="1" kern="1200">
          <a:solidFill>
            <a:srgbClr val="FF0000"/>
          </a:solidFill>
          <a:latin typeface="Arial"/>
          <a:ea typeface="ＭＳ Ｐゴシック" charset="-128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58775" indent="-358775" algn="l" defTabSz="457200" rtl="0" eaLnBrk="1" fontAlgn="base" hangingPunct="1">
        <a:spcBef>
          <a:spcPct val="20000"/>
        </a:spcBef>
        <a:spcAft>
          <a:spcPct val="0"/>
        </a:spcAft>
        <a:buClr>
          <a:srgbClr val="404040"/>
        </a:buClr>
        <a:buFont typeface="Arial" pitchFamily="34" charset="0"/>
        <a:buChar char="–"/>
        <a:tabLst/>
        <a:defRPr sz="2400" kern="1200">
          <a:solidFill>
            <a:srgbClr val="404040"/>
          </a:solidFill>
          <a:latin typeface="Arial"/>
          <a:ea typeface="ＭＳ Ｐゴシック" charset="-128"/>
          <a:cs typeface="Arial"/>
        </a:defRPr>
      </a:lvl1pPr>
      <a:lvl2pPr marL="715963" indent="-357188" algn="l" defTabSz="457200" rtl="0" eaLnBrk="1" fontAlgn="base" hangingPunct="1">
        <a:spcBef>
          <a:spcPct val="20000"/>
        </a:spcBef>
        <a:spcAft>
          <a:spcPct val="0"/>
        </a:spcAft>
        <a:buClr>
          <a:srgbClr val="404040"/>
        </a:buClr>
        <a:buSzPct val="90000"/>
        <a:buFont typeface="Arial" pitchFamily="34" charset="0"/>
        <a:buChar char="•"/>
        <a:tabLst/>
        <a:defRPr sz="2100" kern="1200">
          <a:solidFill>
            <a:srgbClr val="404040"/>
          </a:solidFill>
          <a:latin typeface="Arial"/>
          <a:ea typeface="ＭＳ Ｐゴシック" charset="-128"/>
          <a:cs typeface="Arial"/>
        </a:defRPr>
      </a:lvl2pPr>
      <a:lvl3pPr marL="1076325" indent="-358775" algn="l" defTabSz="457200" rtl="0" eaLnBrk="1" fontAlgn="base" hangingPunct="1">
        <a:spcBef>
          <a:spcPct val="20000"/>
        </a:spcBef>
        <a:spcAft>
          <a:spcPct val="0"/>
        </a:spcAft>
        <a:buSzPct val="90000"/>
        <a:buFont typeface="Arial" pitchFamily="34" charset="0"/>
        <a:buChar char="–"/>
        <a:defRPr sz="2000" kern="1200">
          <a:solidFill>
            <a:srgbClr val="404040"/>
          </a:solidFill>
          <a:latin typeface="Arial"/>
          <a:ea typeface="ＭＳ Ｐゴシック" charset="-128"/>
          <a:cs typeface="Arial"/>
        </a:defRPr>
      </a:lvl3pPr>
      <a:lvl4pPr marL="1435100" indent="-358775" algn="l" defTabSz="457200" rtl="0" eaLnBrk="1" fontAlgn="base" hangingPunct="1">
        <a:spcBef>
          <a:spcPct val="20000"/>
        </a:spcBef>
        <a:spcAft>
          <a:spcPct val="0"/>
        </a:spcAft>
        <a:buClr>
          <a:srgbClr val="404040"/>
        </a:buClr>
        <a:buFont typeface="Arial" pitchFamily="34" charset="0"/>
        <a:buChar char="•"/>
        <a:defRPr sz="1800" kern="1200">
          <a:solidFill>
            <a:srgbClr val="404040"/>
          </a:solidFill>
          <a:latin typeface="Arial"/>
          <a:ea typeface="ＭＳ Ｐゴシック" charset="-128"/>
          <a:cs typeface="Arial"/>
        </a:defRPr>
      </a:lvl4pPr>
      <a:lvl5pPr marL="1793875" indent="-358775" algn="l" defTabSz="457200" rtl="0" eaLnBrk="1" fontAlgn="base" hangingPunct="1">
        <a:spcBef>
          <a:spcPct val="20000"/>
        </a:spcBef>
        <a:spcAft>
          <a:spcPct val="0"/>
        </a:spcAft>
        <a:buClr>
          <a:srgbClr val="404040"/>
        </a:buClr>
        <a:buFont typeface="Arial" pitchFamily="34" charset="0"/>
        <a:buChar char="–"/>
        <a:defRPr sz="1800" kern="1200">
          <a:solidFill>
            <a:srgbClr val="404040"/>
          </a:solidFill>
          <a:latin typeface="Arial" pitchFamily="34" charset="0"/>
          <a:ea typeface="ＭＳ Ｐゴシック" charset="-128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323528" y="1052736"/>
            <a:ext cx="7830921" cy="864096"/>
          </a:xfrm>
        </p:spPr>
        <p:txBody>
          <a:bodyPr/>
          <a:lstStyle/>
          <a:p>
            <a:r>
              <a:rPr lang="nl-NL" dirty="0"/>
              <a:t>Bewonersavond N640 – Wensen, op- en aanmerkingen</a:t>
            </a:r>
          </a:p>
        </p:txBody>
      </p:sp>
      <p:sp>
        <p:nvSpPr>
          <p:cNvPr id="5" name="Ondertitel 2"/>
          <p:cNvSpPr>
            <a:spLocks noGrp="1"/>
          </p:cNvSpPr>
          <p:nvPr>
            <p:ph type="subTitle" idx="1"/>
          </p:nvPr>
        </p:nvSpPr>
        <p:spPr>
          <a:xfrm>
            <a:off x="348125" y="2028168"/>
            <a:ext cx="7830921" cy="437158"/>
          </a:xfrm>
        </p:spPr>
        <p:txBody>
          <a:bodyPr/>
          <a:lstStyle/>
          <a:p>
            <a:r>
              <a:rPr lang="nl-NL" sz="1800" dirty="0"/>
              <a:t>Kernteam N640 (9 februari 2022)</a:t>
            </a:r>
          </a:p>
        </p:txBody>
      </p:sp>
    </p:spTree>
    <p:extLst>
      <p:ext uri="{BB962C8B-B14F-4D97-AF65-F5344CB8AC3E}">
        <p14:creationId xmlns:p14="http://schemas.microsoft.com/office/powerpoint/2010/main" val="3403503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274637"/>
            <a:ext cx="7632848" cy="844861"/>
          </a:xfrm>
        </p:spPr>
        <p:txBody>
          <a:bodyPr/>
          <a:lstStyle/>
          <a:p>
            <a:r>
              <a:rPr lang="nl-NL" sz="2400" i="1" dirty="0"/>
              <a:t>3. Modelresultaten variantenstudie N640</a:t>
            </a:r>
            <a:endParaRPr lang="nl-NL" sz="24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7251628-0201-4620-9915-53D153D2A287}"/>
              </a:ext>
            </a:extLst>
          </p:cNvPr>
          <p:cNvSpPr txBox="1"/>
          <p:nvPr/>
        </p:nvSpPr>
        <p:spPr>
          <a:xfrm>
            <a:off x="1462642" y="980728"/>
            <a:ext cx="74888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2000" dirty="0"/>
              <a:t>Motorvoertuigen per etmaal (doorsneden)</a:t>
            </a:r>
          </a:p>
        </p:txBody>
      </p:sp>
      <p:grpSp>
        <p:nvGrpSpPr>
          <p:cNvPr id="30" name="Groep 29">
            <a:extLst>
              <a:ext uri="{FF2B5EF4-FFF2-40B4-BE49-F238E27FC236}">
                <a16:creationId xmlns:a16="http://schemas.microsoft.com/office/drawing/2014/main" id="{01A9F926-8FD0-4DA1-9C5C-141E07E8D199}"/>
              </a:ext>
            </a:extLst>
          </p:cNvPr>
          <p:cNvGrpSpPr/>
          <p:nvPr/>
        </p:nvGrpSpPr>
        <p:grpSpPr>
          <a:xfrm>
            <a:off x="1619672" y="1380838"/>
            <a:ext cx="3024336" cy="1759270"/>
            <a:chOff x="1547664" y="2564904"/>
            <a:chExt cx="4824536" cy="3312368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323C349-0510-40CB-B389-8C4649EA79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476" t="26028" r="66607" b="10703"/>
            <a:stretch/>
          </p:blipFill>
          <p:spPr>
            <a:xfrm>
              <a:off x="1547664" y="2564904"/>
              <a:ext cx="4824536" cy="33123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29" name="Groep 28">
              <a:extLst>
                <a:ext uri="{FF2B5EF4-FFF2-40B4-BE49-F238E27FC236}">
                  <a16:creationId xmlns:a16="http://schemas.microsoft.com/office/drawing/2014/main" id="{1A1B5F6A-4C78-46AE-A0E1-8DF96016CC69}"/>
                </a:ext>
              </a:extLst>
            </p:cNvPr>
            <p:cNvGrpSpPr/>
            <p:nvPr/>
          </p:nvGrpSpPr>
          <p:grpSpPr>
            <a:xfrm>
              <a:off x="2572963" y="2932495"/>
              <a:ext cx="3494975" cy="2828879"/>
              <a:chOff x="2572963" y="2932495"/>
              <a:chExt cx="3494975" cy="2828879"/>
            </a:xfrm>
          </p:grpSpPr>
          <p:sp>
            <p:nvSpPr>
              <p:cNvPr id="5" name="Ovaal 4">
                <a:extLst>
                  <a:ext uri="{FF2B5EF4-FFF2-40B4-BE49-F238E27FC236}">
                    <a16:creationId xmlns:a16="http://schemas.microsoft.com/office/drawing/2014/main" id="{30F75556-4276-41B7-B4BF-B0628B71F186}"/>
                  </a:ext>
                </a:extLst>
              </p:cNvPr>
              <p:cNvSpPr/>
              <p:nvPr/>
            </p:nvSpPr>
            <p:spPr>
              <a:xfrm>
                <a:off x="4499992" y="3245656"/>
                <a:ext cx="216024" cy="21602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" name="Ovaal 7">
                <a:extLst>
                  <a:ext uri="{FF2B5EF4-FFF2-40B4-BE49-F238E27FC236}">
                    <a16:creationId xmlns:a16="http://schemas.microsoft.com/office/drawing/2014/main" id="{433290ED-3702-4D05-A0B6-6CD44BA13239}"/>
                  </a:ext>
                </a:extLst>
              </p:cNvPr>
              <p:cNvSpPr/>
              <p:nvPr/>
            </p:nvSpPr>
            <p:spPr>
              <a:xfrm>
                <a:off x="5436096" y="3844248"/>
                <a:ext cx="216024" cy="21602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9" name="Ovaal 8">
                <a:extLst>
                  <a:ext uri="{FF2B5EF4-FFF2-40B4-BE49-F238E27FC236}">
                    <a16:creationId xmlns:a16="http://schemas.microsoft.com/office/drawing/2014/main" id="{1BB2BA6E-9725-4C47-A7FA-EBC8FF3C909D}"/>
                  </a:ext>
                </a:extLst>
              </p:cNvPr>
              <p:cNvSpPr/>
              <p:nvPr/>
            </p:nvSpPr>
            <p:spPr>
              <a:xfrm>
                <a:off x="4811168" y="4509120"/>
                <a:ext cx="216024" cy="21602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Ovaal 9">
                <a:extLst>
                  <a:ext uri="{FF2B5EF4-FFF2-40B4-BE49-F238E27FC236}">
                    <a16:creationId xmlns:a16="http://schemas.microsoft.com/office/drawing/2014/main" id="{6F5B49BC-F4C3-495B-8899-F99BC2ED112B}"/>
                  </a:ext>
                </a:extLst>
              </p:cNvPr>
              <p:cNvSpPr/>
              <p:nvPr/>
            </p:nvSpPr>
            <p:spPr>
              <a:xfrm>
                <a:off x="5115101" y="4446625"/>
                <a:ext cx="216024" cy="21602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Ovaal 11">
                <a:extLst>
                  <a:ext uri="{FF2B5EF4-FFF2-40B4-BE49-F238E27FC236}">
                    <a16:creationId xmlns:a16="http://schemas.microsoft.com/office/drawing/2014/main" id="{DA21A550-7800-4129-B893-FCAEC82DFD0F}"/>
                  </a:ext>
                </a:extLst>
              </p:cNvPr>
              <p:cNvSpPr/>
              <p:nvPr/>
            </p:nvSpPr>
            <p:spPr>
              <a:xfrm>
                <a:off x="4299868" y="4344802"/>
                <a:ext cx="216024" cy="21602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Ovaal 12">
                <a:extLst>
                  <a:ext uri="{FF2B5EF4-FFF2-40B4-BE49-F238E27FC236}">
                    <a16:creationId xmlns:a16="http://schemas.microsoft.com/office/drawing/2014/main" id="{B1F4A134-B6E0-4BCD-8495-05079A51EE3D}"/>
                  </a:ext>
                </a:extLst>
              </p:cNvPr>
              <p:cNvSpPr/>
              <p:nvPr/>
            </p:nvSpPr>
            <p:spPr>
              <a:xfrm>
                <a:off x="3419872" y="5085184"/>
                <a:ext cx="216024" cy="21602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Ovaal 13">
                <a:extLst>
                  <a:ext uri="{FF2B5EF4-FFF2-40B4-BE49-F238E27FC236}">
                    <a16:creationId xmlns:a16="http://schemas.microsoft.com/office/drawing/2014/main" id="{903FD264-3E66-47BA-B862-BB824A50692A}"/>
                  </a:ext>
                </a:extLst>
              </p:cNvPr>
              <p:cNvSpPr/>
              <p:nvPr/>
            </p:nvSpPr>
            <p:spPr>
              <a:xfrm>
                <a:off x="3635896" y="3425356"/>
                <a:ext cx="216024" cy="21602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Ovaal 14">
                <a:extLst>
                  <a:ext uri="{FF2B5EF4-FFF2-40B4-BE49-F238E27FC236}">
                    <a16:creationId xmlns:a16="http://schemas.microsoft.com/office/drawing/2014/main" id="{B1426B67-9576-44B9-96B8-5F383BE7F6F1}"/>
                  </a:ext>
                </a:extLst>
              </p:cNvPr>
              <p:cNvSpPr/>
              <p:nvPr/>
            </p:nvSpPr>
            <p:spPr>
              <a:xfrm>
                <a:off x="4391980" y="3612608"/>
                <a:ext cx="216024" cy="21602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" name="Ovaal 15">
                <a:extLst>
                  <a:ext uri="{FF2B5EF4-FFF2-40B4-BE49-F238E27FC236}">
                    <a16:creationId xmlns:a16="http://schemas.microsoft.com/office/drawing/2014/main" id="{44015CC7-59D2-493B-991A-C3F39518AABD}"/>
                  </a:ext>
                </a:extLst>
              </p:cNvPr>
              <p:cNvSpPr/>
              <p:nvPr/>
            </p:nvSpPr>
            <p:spPr>
              <a:xfrm>
                <a:off x="2679676" y="3802723"/>
                <a:ext cx="216024" cy="21602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17" name="Ovaal 16">
                <a:extLst>
                  <a:ext uri="{FF2B5EF4-FFF2-40B4-BE49-F238E27FC236}">
                    <a16:creationId xmlns:a16="http://schemas.microsoft.com/office/drawing/2014/main" id="{DB94AEC4-150D-4100-B8C3-876A0F432A58}"/>
                  </a:ext>
                </a:extLst>
              </p:cNvPr>
              <p:cNvSpPr/>
              <p:nvPr/>
            </p:nvSpPr>
            <p:spPr>
              <a:xfrm>
                <a:off x="4191856" y="5183582"/>
                <a:ext cx="216024" cy="21602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18" name="Ovaal 17">
                <a:extLst>
                  <a:ext uri="{FF2B5EF4-FFF2-40B4-BE49-F238E27FC236}">
                    <a16:creationId xmlns:a16="http://schemas.microsoft.com/office/drawing/2014/main" id="{0C801700-FC25-4653-BC43-A433D3A13F6C}"/>
                  </a:ext>
                </a:extLst>
              </p:cNvPr>
              <p:cNvSpPr/>
              <p:nvPr/>
            </p:nvSpPr>
            <p:spPr>
              <a:xfrm>
                <a:off x="5544108" y="4896764"/>
                <a:ext cx="216024" cy="21602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982892E4-B4AE-46B1-99EC-5D589935509D}"/>
                  </a:ext>
                </a:extLst>
              </p:cNvPr>
              <p:cNvSpPr txBox="1"/>
              <p:nvPr/>
            </p:nvSpPr>
            <p:spPr>
              <a:xfrm>
                <a:off x="4482927" y="2932495"/>
                <a:ext cx="449113" cy="432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200" b="1" dirty="0"/>
                  <a:t>3</a:t>
                </a:r>
              </a:p>
            </p:txBody>
          </p:sp>
          <p:sp>
            <p:nvSpPr>
              <p:cNvPr id="19" name="Tekstvak 18">
                <a:extLst>
                  <a:ext uri="{FF2B5EF4-FFF2-40B4-BE49-F238E27FC236}">
                    <a16:creationId xmlns:a16="http://schemas.microsoft.com/office/drawing/2014/main" id="{6D2C3495-25A8-47C9-A802-572A479B42CB}"/>
                  </a:ext>
                </a:extLst>
              </p:cNvPr>
              <p:cNvSpPr txBox="1"/>
              <p:nvPr/>
            </p:nvSpPr>
            <p:spPr>
              <a:xfrm>
                <a:off x="5391284" y="3541403"/>
                <a:ext cx="449113" cy="432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200" b="1" dirty="0"/>
                  <a:t>4</a:t>
                </a:r>
              </a:p>
            </p:txBody>
          </p:sp>
          <p:sp>
            <p:nvSpPr>
              <p:cNvPr id="20" name="Tekstvak 19">
                <a:extLst>
                  <a:ext uri="{FF2B5EF4-FFF2-40B4-BE49-F238E27FC236}">
                    <a16:creationId xmlns:a16="http://schemas.microsoft.com/office/drawing/2014/main" id="{10783152-B16D-4309-B2A0-67CE2B5DDBF4}"/>
                  </a:ext>
                </a:extLst>
              </p:cNvPr>
              <p:cNvSpPr txBox="1"/>
              <p:nvPr/>
            </p:nvSpPr>
            <p:spPr>
              <a:xfrm>
                <a:off x="2572963" y="3966932"/>
                <a:ext cx="449113" cy="432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200" b="1" dirty="0"/>
                  <a:t>1</a:t>
                </a:r>
              </a:p>
            </p:txBody>
          </p:sp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3C2240B2-112E-45D8-B896-8C3C2FB6DAEC}"/>
                  </a:ext>
                </a:extLst>
              </p:cNvPr>
              <p:cNvSpPr txBox="1"/>
              <p:nvPr/>
            </p:nvSpPr>
            <p:spPr>
              <a:xfrm>
                <a:off x="3671736" y="3582928"/>
                <a:ext cx="449113" cy="432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200" b="1" dirty="0"/>
                  <a:t>2</a:t>
                </a:r>
              </a:p>
            </p:txBody>
          </p:sp>
          <p:sp>
            <p:nvSpPr>
              <p:cNvPr id="22" name="Tekstvak 21">
                <a:extLst>
                  <a:ext uri="{FF2B5EF4-FFF2-40B4-BE49-F238E27FC236}">
                    <a16:creationId xmlns:a16="http://schemas.microsoft.com/office/drawing/2014/main" id="{AADCBE27-84DA-41D1-A599-00BF47762C97}"/>
                  </a:ext>
                </a:extLst>
              </p:cNvPr>
              <p:cNvSpPr txBox="1"/>
              <p:nvPr/>
            </p:nvSpPr>
            <p:spPr>
              <a:xfrm>
                <a:off x="4341673" y="3749371"/>
                <a:ext cx="449113" cy="432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200" b="1" dirty="0"/>
                  <a:t>5</a:t>
                </a:r>
              </a:p>
            </p:txBody>
          </p:sp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25F7753C-0A92-4E19-BCFA-1522DE5CFB8B}"/>
                  </a:ext>
                </a:extLst>
              </p:cNvPr>
              <p:cNvSpPr txBox="1"/>
              <p:nvPr/>
            </p:nvSpPr>
            <p:spPr>
              <a:xfrm>
                <a:off x="4221352" y="4497647"/>
                <a:ext cx="449113" cy="432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200" b="1" dirty="0"/>
                  <a:t>6</a:t>
                </a:r>
              </a:p>
            </p:txBody>
          </p:sp>
          <p:sp>
            <p:nvSpPr>
              <p:cNvPr id="24" name="Tekstvak 23">
                <a:extLst>
                  <a:ext uri="{FF2B5EF4-FFF2-40B4-BE49-F238E27FC236}">
                    <a16:creationId xmlns:a16="http://schemas.microsoft.com/office/drawing/2014/main" id="{9F69154B-8315-4601-B1C1-7AE4B8799A86}"/>
                  </a:ext>
                </a:extLst>
              </p:cNvPr>
              <p:cNvSpPr txBox="1"/>
              <p:nvPr/>
            </p:nvSpPr>
            <p:spPr>
              <a:xfrm>
                <a:off x="4566228" y="4484254"/>
                <a:ext cx="449113" cy="432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200" b="1" dirty="0"/>
                  <a:t>7</a:t>
                </a:r>
              </a:p>
            </p:txBody>
          </p:sp>
          <p:sp>
            <p:nvSpPr>
              <p:cNvPr id="25" name="Tekstvak 24">
                <a:extLst>
                  <a:ext uri="{FF2B5EF4-FFF2-40B4-BE49-F238E27FC236}">
                    <a16:creationId xmlns:a16="http://schemas.microsoft.com/office/drawing/2014/main" id="{CC7F454B-BC38-4A4C-AFDF-7D9E0900C451}"/>
                  </a:ext>
                </a:extLst>
              </p:cNvPr>
              <p:cNvSpPr txBox="1"/>
              <p:nvPr/>
            </p:nvSpPr>
            <p:spPr>
              <a:xfrm>
                <a:off x="5246650" y="4229731"/>
                <a:ext cx="449113" cy="432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200" b="1" dirty="0"/>
                  <a:t>8</a:t>
                </a:r>
              </a:p>
            </p:txBody>
          </p:sp>
          <p:sp>
            <p:nvSpPr>
              <p:cNvPr id="26" name="Tekstvak 25">
                <a:extLst>
                  <a:ext uri="{FF2B5EF4-FFF2-40B4-BE49-F238E27FC236}">
                    <a16:creationId xmlns:a16="http://schemas.microsoft.com/office/drawing/2014/main" id="{07021A1E-75FF-4B4F-AEB0-FF71318237F8}"/>
                  </a:ext>
                </a:extLst>
              </p:cNvPr>
              <p:cNvSpPr txBox="1"/>
              <p:nvPr/>
            </p:nvSpPr>
            <p:spPr>
              <a:xfrm>
                <a:off x="3150781" y="5044134"/>
                <a:ext cx="449113" cy="432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200" b="1" dirty="0"/>
                  <a:t>9</a:t>
                </a:r>
              </a:p>
            </p:txBody>
          </p:sp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2E087CA8-19E8-4F5A-8274-D5BC1C130BB5}"/>
                  </a:ext>
                </a:extLst>
              </p:cNvPr>
              <p:cNvSpPr txBox="1"/>
              <p:nvPr/>
            </p:nvSpPr>
            <p:spPr>
              <a:xfrm>
                <a:off x="4045578" y="5328440"/>
                <a:ext cx="598901" cy="432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200" b="1" dirty="0"/>
                  <a:t>10</a:t>
                </a:r>
              </a:p>
            </p:txBody>
          </p:sp>
          <p:sp>
            <p:nvSpPr>
              <p:cNvPr id="28" name="Tekstvak 27">
                <a:extLst>
                  <a:ext uri="{FF2B5EF4-FFF2-40B4-BE49-F238E27FC236}">
                    <a16:creationId xmlns:a16="http://schemas.microsoft.com/office/drawing/2014/main" id="{9A4D1F53-2953-416F-9342-F0A3A0BFCF40}"/>
                  </a:ext>
                </a:extLst>
              </p:cNvPr>
              <p:cNvSpPr txBox="1"/>
              <p:nvPr/>
            </p:nvSpPr>
            <p:spPr>
              <a:xfrm>
                <a:off x="5469037" y="5053032"/>
                <a:ext cx="598901" cy="432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200" b="1" dirty="0"/>
                  <a:t>11</a:t>
                </a:r>
              </a:p>
            </p:txBody>
          </p:sp>
        </p:grpSp>
      </p:grpSp>
      <p:pic>
        <p:nvPicPr>
          <p:cNvPr id="3" name="Afbeelding 2">
            <a:extLst>
              <a:ext uri="{FF2B5EF4-FFF2-40B4-BE49-F238E27FC236}">
                <a16:creationId xmlns:a16="http://schemas.microsoft.com/office/drawing/2014/main" id="{F87ED7F3-E505-4A7A-AE21-54DD15CBC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3368803"/>
            <a:ext cx="714375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40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274637"/>
            <a:ext cx="7632848" cy="844861"/>
          </a:xfrm>
        </p:spPr>
        <p:txBody>
          <a:bodyPr/>
          <a:lstStyle/>
          <a:p>
            <a:r>
              <a:rPr lang="nl-NL" sz="2400" i="1" dirty="0"/>
              <a:t>3. Modelresultaten variantenstudie N640</a:t>
            </a:r>
            <a:endParaRPr lang="nl-NL" sz="24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7251628-0201-4620-9915-53D153D2A287}"/>
              </a:ext>
            </a:extLst>
          </p:cNvPr>
          <p:cNvSpPr txBox="1"/>
          <p:nvPr/>
        </p:nvSpPr>
        <p:spPr>
          <a:xfrm>
            <a:off x="1462642" y="980728"/>
            <a:ext cx="74888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2000" dirty="0"/>
              <a:t>Vrachtwagens per etmaal (doorsneden)</a:t>
            </a:r>
          </a:p>
        </p:txBody>
      </p:sp>
      <p:grpSp>
        <p:nvGrpSpPr>
          <p:cNvPr id="30" name="Groep 29">
            <a:extLst>
              <a:ext uri="{FF2B5EF4-FFF2-40B4-BE49-F238E27FC236}">
                <a16:creationId xmlns:a16="http://schemas.microsoft.com/office/drawing/2014/main" id="{01A9F926-8FD0-4DA1-9C5C-141E07E8D199}"/>
              </a:ext>
            </a:extLst>
          </p:cNvPr>
          <p:cNvGrpSpPr/>
          <p:nvPr/>
        </p:nvGrpSpPr>
        <p:grpSpPr>
          <a:xfrm>
            <a:off x="1619672" y="1380838"/>
            <a:ext cx="3024336" cy="1759270"/>
            <a:chOff x="1547664" y="2564904"/>
            <a:chExt cx="4824536" cy="3312368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323C349-0510-40CB-B389-8C4649EA79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476" t="26028" r="66607" b="10703"/>
            <a:stretch/>
          </p:blipFill>
          <p:spPr>
            <a:xfrm>
              <a:off x="1547664" y="2564904"/>
              <a:ext cx="4824536" cy="33123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29" name="Groep 28">
              <a:extLst>
                <a:ext uri="{FF2B5EF4-FFF2-40B4-BE49-F238E27FC236}">
                  <a16:creationId xmlns:a16="http://schemas.microsoft.com/office/drawing/2014/main" id="{1A1B5F6A-4C78-46AE-A0E1-8DF96016CC69}"/>
                </a:ext>
              </a:extLst>
            </p:cNvPr>
            <p:cNvGrpSpPr/>
            <p:nvPr/>
          </p:nvGrpSpPr>
          <p:grpSpPr>
            <a:xfrm>
              <a:off x="2572963" y="2932495"/>
              <a:ext cx="3494975" cy="2828879"/>
              <a:chOff x="2572963" y="2932495"/>
              <a:chExt cx="3494975" cy="2828879"/>
            </a:xfrm>
          </p:grpSpPr>
          <p:sp>
            <p:nvSpPr>
              <p:cNvPr id="5" name="Ovaal 4">
                <a:extLst>
                  <a:ext uri="{FF2B5EF4-FFF2-40B4-BE49-F238E27FC236}">
                    <a16:creationId xmlns:a16="http://schemas.microsoft.com/office/drawing/2014/main" id="{30F75556-4276-41B7-B4BF-B0628B71F186}"/>
                  </a:ext>
                </a:extLst>
              </p:cNvPr>
              <p:cNvSpPr/>
              <p:nvPr/>
            </p:nvSpPr>
            <p:spPr>
              <a:xfrm>
                <a:off x="4499992" y="3245656"/>
                <a:ext cx="216024" cy="21602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" name="Ovaal 7">
                <a:extLst>
                  <a:ext uri="{FF2B5EF4-FFF2-40B4-BE49-F238E27FC236}">
                    <a16:creationId xmlns:a16="http://schemas.microsoft.com/office/drawing/2014/main" id="{433290ED-3702-4D05-A0B6-6CD44BA13239}"/>
                  </a:ext>
                </a:extLst>
              </p:cNvPr>
              <p:cNvSpPr/>
              <p:nvPr/>
            </p:nvSpPr>
            <p:spPr>
              <a:xfrm>
                <a:off x="5436096" y="3844248"/>
                <a:ext cx="216024" cy="21602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9" name="Ovaal 8">
                <a:extLst>
                  <a:ext uri="{FF2B5EF4-FFF2-40B4-BE49-F238E27FC236}">
                    <a16:creationId xmlns:a16="http://schemas.microsoft.com/office/drawing/2014/main" id="{1BB2BA6E-9725-4C47-A7FA-EBC8FF3C909D}"/>
                  </a:ext>
                </a:extLst>
              </p:cNvPr>
              <p:cNvSpPr/>
              <p:nvPr/>
            </p:nvSpPr>
            <p:spPr>
              <a:xfrm>
                <a:off x="4811168" y="4509120"/>
                <a:ext cx="216024" cy="21602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Ovaal 9">
                <a:extLst>
                  <a:ext uri="{FF2B5EF4-FFF2-40B4-BE49-F238E27FC236}">
                    <a16:creationId xmlns:a16="http://schemas.microsoft.com/office/drawing/2014/main" id="{6F5B49BC-F4C3-495B-8899-F99BC2ED112B}"/>
                  </a:ext>
                </a:extLst>
              </p:cNvPr>
              <p:cNvSpPr/>
              <p:nvPr/>
            </p:nvSpPr>
            <p:spPr>
              <a:xfrm>
                <a:off x="5115101" y="4446625"/>
                <a:ext cx="216024" cy="21602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Ovaal 11">
                <a:extLst>
                  <a:ext uri="{FF2B5EF4-FFF2-40B4-BE49-F238E27FC236}">
                    <a16:creationId xmlns:a16="http://schemas.microsoft.com/office/drawing/2014/main" id="{DA21A550-7800-4129-B893-FCAEC82DFD0F}"/>
                  </a:ext>
                </a:extLst>
              </p:cNvPr>
              <p:cNvSpPr/>
              <p:nvPr/>
            </p:nvSpPr>
            <p:spPr>
              <a:xfrm>
                <a:off x="4299868" y="4344802"/>
                <a:ext cx="216024" cy="21602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Ovaal 12">
                <a:extLst>
                  <a:ext uri="{FF2B5EF4-FFF2-40B4-BE49-F238E27FC236}">
                    <a16:creationId xmlns:a16="http://schemas.microsoft.com/office/drawing/2014/main" id="{B1F4A134-B6E0-4BCD-8495-05079A51EE3D}"/>
                  </a:ext>
                </a:extLst>
              </p:cNvPr>
              <p:cNvSpPr/>
              <p:nvPr/>
            </p:nvSpPr>
            <p:spPr>
              <a:xfrm>
                <a:off x="3419872" y="5085184"/>
                <a:ext cx="216024" cy="21602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Ovaal 13">
                <a:extLst>
                  <a:ext uri="{FF2B5EF4-FFF2-40B4-BE49-F238E27FC236}">
                    <a16:creationId xmlns:a16="http://schemas.microsoft.com/office/drawing/2014/main" id="{903FD264-3E66-47BA-B862-BB824A50692A}"/>
                  </a:ext>
                </a:extLst>
              </p:cNvPr>
              <p:cNvSpPr/>
              <p:nvPr/>
            </p:nvSpPr>
            <p:spPr>
              <a:xfrm>
                <a:off x="3635896" y="3425356"/>
                <a:ext cx="216024" cy="21602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Ovaal 14">
                <a:extLst>
                  <a:ext uri="{FF2B5EF4-FFF2-40B4-BE49-F238E27FC236}">
                    <a16:creationId xmlns:a16="http://schemas.microsoft.com/office/drawing/2014/main" id="{B1426B67-9576-44B9-96B8-5F383BE7F6F1}"/>
                  </a:ext>
                </a:extLst>
              </p:cNvPr>
              <p:cNvSpPr/>
              <p:nvPr/>
            </p:nvSpPr>
            <p:spPr>
              <a:xfrm>
                <a:off x="4391980" y="3612608"/>
                <a:ext cx="216024" cy="21602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" name="Ovaal 15">
                <a:extLst>
                  <a:ext uri="{FF2B5EF4-FFF2-40B4-BE49-F238E27FC236}">
                    <a16:creationId xmlns:a16="http://schemas.microsoft.com/office/drawing/2014/main" id="{44015CC7-59D2-493B-991A-C3F39518AABD}"/>
                  </a:ext>
                </a:extLst>
              </p:cNvPr>
              <p:cNvSpPr/>
              <p:nvPr/>
            </p:nvSpPr>
            <p:spPr>
              <a:xfrm>
                <a:off x="2679676" y="3802723"/>
                <a:ext cx="216024" cy="21602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17" name="Ovaal 16">
                <a:extLst>
                  <a:ext uri="{FF2B5EF4-FFF2-40B4-BE49-F238E27FC236}">
                    <a16:creationId xmlns:a16="http://schemas.microsoft.com/office/drawing/2014/main" id="{DB94AEC4-150D-4100-B8C3-876A0F432A58}"/>
                  </a:ext>
                </a:extLst>
              </p:cNvPr>
              <p:cNvSpPr/>
              <p:nvPr/>
            </p:nvSpPr>
            <p:spPr>
              <a:xfrm>
                <a:off x="4191856" y="5183582"/>
                <a:ext cx="216024" cy="21602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18" name="Ovaal 17">
                <a:extLst>
                  <a:ext uri="{FF2B5EF4-FFF2-40B4-BE49-F238E27FC236}">
                    <a16:creationId xmlns:a16="http://schemas.microsoft.com/office/drawing/2014/main" id="{0C801700-FC25-4653-BC43-A433D3A13F6C}"/>
                  </a:ext>
                </a:extLst>
              </p:cNvPr>
              <p:cNvSpPr/>
              <p:nvPr/>
            </p:nvSpPr>
            <p:spPr>
              <a:xfrm>
                <a:off x="5544108" y="4896764"/>
                <a:ext cx="216024" cy="21602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982892E4-B4AE-46B1-99EC-5D589935509D}"/>
                  </a:ext>
                </a:extLst>
              </p:cNvPr>
              <p:cNvSpPr txBox="1"/>
              <p:nvPr/>
            </p:nvSpPr>
            <p:spPr>
              <a:xfrm>
                <a:off x="4482927" y="2932495"/>
                <a:ext cx="449113" cy="432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200" b="1" dirty="0"/>
                  <a:t>3</a:t>
                </a:r>
              </a:p>
            </p:txBody>
          </p:sp>
          <p:sp>
            <p:nvSpPr>
              <p:cNvPr id="19" name="Tekstvak 18">
                <a:extLst>
                  <a:ext uri="{FF2B5EF4-FFF2-40B4-BE49-F238E27FC236}">
                    <a16:creationId xmlns:a16="http://schemas.microsoft.com/office/drawing/2014/main" id="{6D2C3495-25A8-47C9-A802-572A479B42CB}"/>
                  </a:ext>
                </a:extLst>
              </p:cNvPr>
              <p:cNvSpPr txBox="1"/>
              <p:nvPr/>
            </p:nvSpPr>
            <p:spPr>
              <a:xfrm>
                <a:off x="5391284" y="3541403"/>
                <a:ext cx="449113" cy="432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200" b="1" dirty="0"/>
                  <a:t>4</a:t>
                </a:r>
              </a:p>
            </p:txBody>
          </p:sp>
          <p:sp>
            <p:nvSpPr>
              <p:cNvPr id="20" name="Tekstvak 19">
                <a:extLst>
                  <a:ext uri="{FF2B5EF4-FFF2-40B4-BE49-F238E27FC236}">
                    <a16:creationId xmlns:a16="http://schemas.microsoft.com/office/drawing/2014/main" id="{10783152-B16D-4309-B2A0-67CE2B5DDBF4}"/>
                  </a:ext>
                </a:extLst>
              </p:cNvPr>
              <p:cNvSpPr txBox="1"/>
              <p:nvPr/>
            </p:nvSpPr>
            <p:spPr>
              <a:xfrm>
                <a:off x="2572963" y="3966932"/>
                <a:ext cx="449113" cy="432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200" b="1" dirty="0"/>
                  <a:t>1</a:t>
                </a:r>
              </a:p>
            </p:txBody>
          </p:sp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3C2240B2-112E-45D8-B896-8C3C2FB6DAEC}"/>
                  </a:ext>
                </a:extLst>
              </p:cNvPr>
              <p:cNvSpPr txBox="1"/>
              <p:nvPr/>
            </p:nvSpPr>
            <p:spPr>
              <a:xfrm>
                <a:off x="3671736" y="3582928"/>
                <a:ext cx="449113" cy="432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200" b="1" dirty="0"/>
                  <a:t>2</a:t>
                </a:r>
              </a:p>
            </p:txBody>
          </p:sp>
          <p:sp>
            <p:nvSpPr>
              <p:cNvPr id="22" name="Tekstvak 21">
                <a:extLst>
                  <a:ext uri="{FF2B5EF4-FFF2-40B4-BE49-F238E27FC236}">
                    <a16:creationId xmlns:a16="http://schemas.microsoft.com/office/drawing/2014/main" id="{AADCBE27-84DA-41D1-A599-00BF47762C97}"/>
                  </a:ext>
                </a:extLst>
              </p:cNvPr>
              <p:cNvSpPr txBox="1"/>
              <p:nvPr/>
            </p:nvSpPr>
            <p:spPr>
              <a:xfrm>
                <a:off x="4341673" y="3749371"/>
                <a:ext cx="449113" cy="432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200" b="1" dirty="0"/>
                  <a:t>5</a:t>
                </a:r>
              </a:p>
            </p:txBody>
          </p:sp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25F7753C-0A92-4E19-BCFA-1522DE5CFB8B}"/>
                  </a:ext>
                </a:extLst>
              </p:cNvPr>
              <p:cNvSpPr txBox="1"/>
              <p:nvPr/>
            </p:nvSpPr>
            <p:spPr>
              <a:xfrm>
                <a:off x="4221352" y="4497647"/>
                <a:ext cx="449113" cy="432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200" b="1" dirty="0"/>
                  <a:t>6</a:t>
                </a:r>
              </a:p>
            </p:txBody>
          </p:sp>
          <p:sp>
            <p:nvSpPr>
              <p:cNvPr id="24" name="Tekstvak 23">
                <a:extLst>
                  <a:ext uri="{FF2B5EF4-FFF2-40B4-BE49-F238E27FC236}">
                    <a16:creationId xmlns:a16="http://schemas.microsoft.com/office/drawing/2014/main" id="{9F69154B-8315-4601-B1C1-7AE4B8799A86}"/>
                  </a:ext>
                </a:extLst>
              </p:cNvPr>
              <p:cNvSpPr txBox="1"/>
              <p:nvPr/>
            </p:nvSpPr>
            <p:spPr>
              <a:xfrm>
                <a:off x="4566228" y="4484254"/>
                <a:ext cx="449113" cy="432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200" b="1" dirty="0"/>
                  <a:t>7</a:t>
                </a:r>
              </a:p>
            </p:txBody>
          </p:sp>
          <p:sp>
            <p:nvSpPr>
              <p:cNvPr id="25" name="Tekstvak 24">
                <a:extLst>
                  <a:ext uri="{FF2B5EF4-FFF2-40B4-BE49-F238E27FC236}">
                    <a16:creationId xmlns:a16="http://schemas.microsoft.com/office/drawing/2014/main" id="{CC7F454B-BC38-4A4C-AFDF-7D9E0900C451}"/>
                  </a:ext>
                </a:extLst>
              </p:cNvPr>
              <p:cNvSpPr txBox="1"/>
              <p:nvPr/>
            </p:nvSpPr>
            <p:spPr>
              <a:xfrm>
                <a:off x="5246650" y="4229731"/>
                <a:ext cx="449113" cy="432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200" b="1" dirty="0"/>
                  <a:t>8</a:t>
                </a:r>
              </a:p>
            </p:txBody>
          </p:sp>
          <p:sp>
            <p:nvSpPr>
              <p:cNvPr id="26" name="Tekstvak 25">
                <a:extLst>
                  <a:ext uri="{FF2B5EF4-FFF2-40B4-BE49-F238E27FC236}">
                    <a16:creationId xmlns:a16="http://schemas.microsoft.com/office/drawing/2014/main" id="{07021A1E-75FF-4B4F-AEB0-FF71318237F8}"/>
                  </a:ext>
                </a:extLst>
              </p:cNvPr>
              <p:cNvSpPr txBox="1"/>
              <p:nvPr/>
            </p:nvSpPr>
            <p:spPr>
              <a:xfrm>
                <a:off x="3150781" y="5044134"/>
                <a:ext cx="449113" cy="432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200" b="1" dirty="0"/>
                  <a:t>9</a:t>
                </a:r>
              </a:p>
            </p:txBody>
          </p:sp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2E087CA8-19E8-4F5A-8274-D5BC1C130BB5}"/>
                  </a:ext>
                </a:extLst>
              </p:cNvPr>
              <p:cNvSpPr txBox="1"/>
              <p:nvPr/>
            </p:nvSpPr>
            <p:spPr>
              <a:xfrm>
                <a:off x="4045578" y="5328440"/>
                <a:ext cx="598901" cy="432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200" b="1" dirty="0"/>
                  <a:t>10</a:t>
                </a:r>
              </a:p>
            </p:txBody>
          </p:sp>
          <p:sp>
            <p:nvSpPr>
              <p:cNvPr id="28" name="Tekstvak 27">
                <a:extLst>
                  <a:ext uri="{FF2B5EF4-FFF2-40B4-BE49-F238E27FC236}">
                    <a16:creationId xmlns:a16="http://schemas.microsoft.com/office/drawing/2014/main" id="{9A4D1F53-2953-416F-9342-F0A3A0BFCF40}"/>
                  </a:ext>
                </a:extLst>
              </p:cNvPr>
              <p:cNvSpPr txBox="1"/>
              <p:nvPr/>
            </p:nvSpPr>
            <p:spPr>
              <a:xfrm>
                <a:off x="5469037" y="5053032"/>
                <a:ext cx="598901" cy="432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200" b="1" dirty="0"/>
                  <a:t>11</a:t>
                </a:r>
              </a:p>
            </p:txBody>
          </p:sp>
        </p:grpSp>
      </p:grpSp>
      <p:pic>
        <p:nvPicPr>
          <p:cNvPr id="31" name="Afbeelding 30">
            <a:extLst>
              <a:ext uri="{FF2B5EF4-FFF2-40B4-BE49-F238E27FC236}">
                <a16:creationId xmlns:a16="http://schemas.microsoft.com/office/drawing/2014/main" id="{2DE10E5C-2DC3-407E-B33E-1D306F852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3447936"/>
            <a:ext cx="714375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274637"/>
            <a:ext cx="7632848" cy="844861"/>
          </a:xfrm>
        </p:spPr>
        <p:txBody>
          <a:bodyPr/>
          <a:lstStyle/>
          <a:p>
            <a:r>
              <a:rPr lang="nl-NL" sz="2400" i="1" dirty="0"/>
              <a:t>3. Modelresultaten variantenstudie N640</a:t>
            </a:r>
            <a:endParaRPr lang="nl-NL" sz="24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7251628-0201-4620-9915-53D153D2A287}"/>
              </a:ext>
            </a:extLst>
          </p:cNvPr>
          <p:cNvSpPr txBox="1"/>
          <p:nvPr/>
        </p:nvSpPr>
        <p:spPr>
          <a:xfrm>
            <a:off x="1462642" y="980728"/>
            <a:ext cx="74888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2000" dirty="0"/>
              <a:t>Verkeerskundig effect motorvoertuigen per etmaal (variant 2 t.o.v. de Referentie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323C349-0510-40CB-B389-8C4649EA7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000"/>
                    </a14:imgEffect>
                  </a14:imgLayer>
                </a14:imgProps>
              </a:ext>
            </a:extLst>
          </a:blip>
          <a:srcRect l="7476" t="16401" r="56300" b="5201"/>
          <a:stretch/>
        </p:blipFill>
        <p:spPr>
          <a:xfrm>
            <a:off x="1547664" y="2060848"/>
            <a:ext cx="6743032" cy="41044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dist="50800" dir="5400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30F75556-4276-41B7-B4BF-B0628B71F186}"/>
              </a:ext>
            </a:extLst>
          </p:cNvPr>
          <p:cNvSpPr/>
          <p:nvPr/>
        </p:nvSpPr>
        <p:spPr>
          <a:xfrm>
            <a:off x="4499992" y="3245656"/>
            <a:ext cx="216024" cy="216024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433290ED-3702-4D05-A0B6-6CD44BA13239}"/>
              </a:ext>
            </a:extLst>
          </p:cNvPr>
          <p:cNvSpPr/>
          <p:nvPr/>
        </p:nvSpPr>
        <p:spPr>
          <a:xfrm>
            <a:off x="5436096" y="3844248"/>
            <a:ext cx="216024" cy="216024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1BB2BA6E-9725-4C47-A7FA-EBC8FF3C909D}"/>
              </a:ext>
            </a:extLst>
          </p:cNvPr>
          <p:cNvSpPr/>
          <p:nvPr/>
        </p:nvSpPr>
        <p:spPr>
          <a:xfrm>
            <a:off x="4811168" y="4509120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6F5B49BC-F4C3-495B-8899-F99BC2ED112B}"/>
              </a:ext>
            </a:extLst>
          </p:cNvPr>
          <p:cNvSpPr/>
          <p:nvPr/>
        </p:nvSpPr>
        <p:spPr>
          <a:xfrm>
            <a:off x="5115101" y="4446625"/>
            <a:ext cx="216024" cy="216024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DA21A550-7800-4129-B893-FCAEC82DFD0F}"/>
              </a:ext>
            </a:extLst>
          </p:cNvPr>
          <p:cNvSpPr/>
          <p:nvPr/>
        </p:nvSpPr>
        <p:spPr>
          <a:xfrm>
            <a:off x="4299868" y="4344802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B1F4A134-B6E0-4BCD-8495-05079A51EE3D}"/>
              </a:ext>
            </a:extLst>
          </p:cNvPr>
          <p:cNvSpPr/>
          <p:nvPr/>
        </p:nvSpPr>
        <p:spPr>
          <a:xfrm>
            <a:off x="3419872" y="5085184"/>
            <a:ext cx="216024" cy="216024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903FD264-3E66-47BA-B862-BB824A50692A}"/>
              </a:ext>
            </a:extLst>
          </p:cNvPr>
          <p:cNvSpPr/>
          <p:nvPr/>
        </p:nvSpPr>
        <p:spPr>
          <a:xfrm>
            <a:off x="3635896" y="3425356"/>
            <a:ext cx="216024" cy="216024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B1426B67-9576-44B9-96B8-5F383BE7F6F1}"/>
              </a:ext>
            </a:extLst>
          </p:cNvPr>
          <p:cNvSpPr/>
          <p:nvPr/>
        </p:nvSpPr>
        <p:spPr>
          <a:xfrm>
            <a:off x="4391980" y="3612608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44015CC7-59D2-493B-991A-C3F39518AABD}"/>
              </a:ext>
            </a:extLst>
          </p:cNvPr>
          <p:cNvSpPr/>
          <p:nvPr/>
        </p:nvSpPr>
        <p:spPr>
          <a:xfrm>
            <a:off x="2679676" y="3802723"/>
            <a:ext cx="216024" cy="216024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DB94AEC4-150D-4100-B8C3-876A0F432A58}"/>
              </a:ext>
            </a:extLst>
          </p:cNvPr>
          <p:cNvSpPr/>
          <p:nvPr/>
        </p:nvSpPr>
        <p:spPr>
          <a:xfrm>
            <a:off x="4191856" y="5183582"/>
            <a:ext cx="216024" cy="216024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0C801700-FC25-4653-BC43-A433D3A13F6C}"/>
              </a:ext>
            </a:extLst>
          </p:cNvPr>
          <p:cNvSpPr/>
          <p:nvPr/>
        </p:nvSpPr>
        <p:spPr>
          <a:xfrm>
            <a:off x="5544108" y="4896764"/>
            <a:ext cx="216024" cy="216024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82892E4-B4AE-46B1-99EC-5D589935509D}"/>
              </a:ext>
            </a:extLst>
          </p:cNvPr>
          <p:cNvSpPr txBox="1"/>
          <p:nvPr/>
        </p:nvSpPr>
        <p:spPr>
          <a:xfrm>
            <a:off x="4260540" y="2912083"/>
            <a:ext cx="986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-2000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6D2C3495-25A8-47C9-A802-572A479B42CB}"/>
              </a:ext>
            </a:extLst>
          </p:cNvPr>
          <p:cNvSpPr txBox="1"/>
          <p:nvPr/>
        </p:nvSpPr>
        <p:spPr>
          <a:xfrm>
            <a:off x="5259570" y="3533368"/>
            <a:ext cx="81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-700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10783152-B16D-4309-B2A0-67CE2B5DDBF4}"/>
              </a:ext>
            </a:extLst>
          </p:cNvPr>
          <p:cNvSpPr txBox="1"/>
          <p:nvPr/>
        </p:nvSpPr>
        <p:spPr>
          <a:xfrm>
            <a:off x="2466089" y="4018747"/>
            <a:ext cx="684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-200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3C2240B2-112E-45D8-B896-8C3C2FB6DAEC}"/>
              </a:ext>
            </a:extLst>
          </p:cNvPr>
          <p:cNvSpPr txBox="1"/>
          <p:nvPr/>
        </p:nvSpPr>
        <p:spPr>
          <a:xfrm>
            <a:off x="3484536" y="3597601"/>
            <a:ext cx="630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-300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AADCBE27-84DA-41D1-A599-00BF47762C97}"/>
              </a:ext>
            </a:extLst>
          </p:cNvPr>
          <p:cNvSpPr txBox="1"/>
          <p:nvPr/>
        </p:nvSpPr>
        <p:spPr>
          <a:xfrm>
            <a:off x="4234489" y="3788301"/>
            <a:ext cx="684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800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25F7753C-0A92-4E19-BCFA-1522DE5CFB8B}"/>
              </a:ext>
            </a:extLst>
          </p:cNvPr>
          <p:cNvSpPr txBox="1"/>
          <p:nvPr/>
        </p:nvSpPr>
        <p:spPr>
          <a:xfrm>
            <a:off x="4114792" y="4497647"/>
            <a:ext cx="555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700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9F69154B-8315-4601-B1C1-7AE4B8799A86}"/>
              </a:ext>
            </a:extLst>
          </p:cNvPr>
          <p:cNvSpPr txBox="1"/>
          <p:nvPr/>
        </p:nvSpPr>
        <p:spPr>
          <a:xfrm>
            <a:off x="4455608" y="4661514"/>
            <a:ext cx="623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700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CC7F454B-BC38-4A4C-AFDF-7D9E0900C451}"/>
              </a:ext>
            </a:extLst>
          </p:cNvPr>
          <p:cNvSpPr txBox="1"/>
          <p:nvPr/>
        </p:nvSpPr>
        <p:spPr>
          <a:xfrm>
            <a:off x="5246651" y="4203413"/>
            <a:ext cx="656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-300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07021A1E-75FF-4B4F-AEB0-FF71318237F8}"/>
              </a:ext>
            </a:extLst>
          </p:cNvPr>
          <p:cNvSpPr txBox="1"/>
          <p:nvPr/>
        </p:nvSpPr>
        <p:spPr>
          <a:xfrm>
            <a:off x="2960129" y="5051194"/>
            <a:ext cx="735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100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2E087CA8-19E8-4F5A-8274-D5BC1C130BB5}"/>
              </a:ext>
            </a:extLst>
          </p:cNvPr>
          <p:cNvSpPr txBox="1"/>
          <p:nvPr/>
        </p:nvSpPr>
        <p:spPr>
          <a:xfrm>
            <a:off x="3974090" y="4866528"/>
            <a:ext cx="592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300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9A4D1F53-2953-416F-9342-F0A3A0BFCF40}"/>
              </a:ext>
            </a:extLst>
          </p:cNvPr>
          <p:cNvSpPr txBox="1"/>
          <p:nvPr/>
        </p:nvSpPr>
        <p:spPr>
          <a:xfrm>
            <a:off x="5526729" y="4560826"/>
            <a:ext cx="65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500</a:t>
            </a:r>
          </a:p>
        </p:txBody>
      </p:sp>
    </p:spTree>
    <p:extLst>
      <p:ext uri="{BB962C8B-B14F-4D97-AF65-F5344CB8AC3E}">
        <p14:creationId xmlns:p14="http://schemas.microsoft.com/office/powerpoint/2010/main" val="4071795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274637"/>
            <a:ext cx="7632848" cy="844861"/>
          </a:xfrm>
        </p:spPr>
        <p:txBody>
          <a:bodyPr/>
          <a:lstStyle/>
          <a:p>
            <a:r>
              <a:rPr lang="nl-NL" sz="2400" i="1" dirty="0"/>
              <a:t>4. Conclusies</a:t>
            </a:r>
            <a:endParaRPr lang="nl-NL" sz="24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7251628-0201-4620-9915-53D153D2A287}"/>
              </a:ext>
            </a:extLst>
          </p:cNvPr>
          <p:cNvSpPr txBox="1"/>
          <p:nvPr/>
        </p:nvSpPr>
        <p:spPr>
          <a:xfrm>
            <a:off x="1462642" y="980728"/>
            <a:ext cx="748883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2000" dirty="0"/>
              <a:t>Conclusies: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000" dirty="0"/>
              <a:t>Variant komkruising geen significant effect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000" dirty="0"/>
              <a:t>Variant kruising tot bebouwde kom Hoeven wel significant effect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000" dirty="0"/>
              <a:t>Verkeer wijkt uit naar alternatieve routes via gemeentelijk wegennet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000" dirty="0"/>
              <a:t>In absolute aantallen zijn het vooral personenauto’s die uitwijken, veel minder vrachtverkeer</a:t>
            </a:r>
          </a:p>
          <a:p>
            <a:pPr algn="l"/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793290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274637"/>
            <a:ext cx="7632848" cy="844861"/>
          </a:xfrm>
        </p:spPr>
        <p:txBody>
          <a:bodyPr/>
          <a:lstStyle/>
          <a:p>
            <a:r>
              <a:rPr lang="nl-NL" sz="2400" i="1" dirty="0"/>
              <a:t>5. Vragen</a:t>
            </a:r>
            <a:endParaRPr lang="nl-NL" sz="2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B8DEE39-CBBC-452B-996F-9A8E4972D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58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1680" y="980728"/>
            <a:ext cx="7632848" cy="844861"/>
          </a:xfrm>
        </p:spPr>
        <p:txBody>
          <a:bodyPr/>
          <a:lstStyle/>
          <a:p>
            <a:r>
              <a:rPr lang="nl-NL" sz="2400" i="1" dirty="0"/>
              <a:t>Thema: Snelheid &amp; intensiteit</a:t>
            </a:r>
            <a:endParaRPr lang="nl-NL" sz="24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7251628-0201-4620-9915-53D153D2A287}"/>
              </a:ext>
            </a:extLst>
          </p:cNvPr>
          <p:cNvSpPr txBox="1"/>
          <p:nvPr/>
        </p:nvSpPr>
        <p:spPr>
          <a:xfrm>
            <a:off x="1907704" y="1916832"/>
            <a:ext cx="698477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</a:pPr>
            <a:r>
              <a:rPr lang="nl-NL" dirty="0">
                <a:solidFill>
                  <a:srgbClr val="FF0000"/>
                </a:solidFill>
              </a:rPr>
              <a:t>Kan de maximale snelheid buiten de bebouwde kom op de N640 worden teruggebracht naar 60 </a:t>
            </a:r>
            <a:r>
              <a:rPr lang="nl-NL" dirty="0" err="1">
                <a:solidFill>
                  <a:srgbClr val="FF0000"/>
                </a:solidFill>
              </a:rPr>
              <a:t>kmpu</a:t>
            </a:r>
            <a:r>
              <a:rPr lang="nl-NL" dirty="0">
                <a:solidFill>
                  <a:srgbClr val="FF0000"/>
                </a:solidFill>
              </a:rPr>
              <a:t>?</a:t>
            </a:r>
          </a:p>
          <a:p>
            <a:pPr marL="342900" lvl="0" indent="-342900">
              <a:buAutoNum type="arabicPeriod"/>
            </a:pPr>
            <a:r>
              <a:rPr lang="nl-NL" dirty="0">
                <a:solidFill>
                  <a:srgbClr val="FF0000"/>
                </a:solidFill>
              </a:rPr>
              <a:t>Kan de maximale snelheid </a:t>
            </a:r>
            <a:r>
              <a:rPr lang="nl-NL" dirty="0" err="1">
                <a:solidFill>
                  <a:srgbClr val="FF0000"/>
                </a:solidFill>
              </a:rPr>
              <a:t>Bosschedijk</a:t>
            </a:r>
            <a:r>
              <a:rPr lang="nl-NL" dirty="0">
                <a:solidFill>
                  <a:srgbClr val="FF0000"/>
                </a:solidFill>
              </a:rPr>
              <a:t> (Oudenbosch) tot Etten-Leur teruggebracht worden naar 60 of 50 </a:t>
            </a:r>
            <a:r>
              <a:rPr lang="nl-NL" dirty="0" err="1">
                <a:solidFill>
                  <a:srgbClr val="FF0000"/>
                </a:solidFill>
              </a:rPr>
              <a:t>kmpu</a:t>
            </a:r>
            <a:r>
              <a:rPr lang="nl-NL" dirty="0">
                <a:solidFill>
                  <a:srgbClr val="FF0000"/>
                </a:solidFill>
              </a:rPr>
              <a:t>?</a:t>
            </a:r>
          </a:p>
          <a:p>
            <a:pPr marL="342900" lvl="0" indent="-342900">
              <a:buAutoNum type="arabicPeriod"/>
            </a:pPr>
            <a:r>
              <a:rPr lang="nl-NL" dirty="0">
                <a:solidFill>
                  <a:srgbClr val="FF0000"/>
                </a:solidFill>
              </a:rPr>
              <a:t>Kan de Kom Hoeven (West/ Oudenboschzijde) uitgebreid worden tot en met de Kruisstraat?</a:t>
            </a:r>
          </a:p>
          <a:p>
            <a:pPr algn="l"/>
            <a:endParaRPr lang="nl-NL" sz="2000" dirty="0">
              <a:solidFill>
                <a:srgbClr val="FF0000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F2B89BA-F997-46B1-A361-6083DF8ECEC8}"/>
              </a:ext>
            </a:extLst>
          </p:cNvPr>
          <p:cNvSpPr txBox="1"/>
          <p:nvPr/>
        </p:nvSpPr>
        <p:spPr>
          <a:xfrm>
            <a:off x="1707266" y="4044631"/>
            <a:ext cx="69847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2000" b="1" u="sng" dirty="0">
                <a:solidFill>
                  <a:srgbClr val="FF0000"/>
                </a:solidFill>
              </a:rPr>
              <a:t>Antwoord</a:t>
            </a:r>
            <a:r>
              <a:rPr lang="nl-NL" sz="2000" dirty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nl-NL" sz="2000" dirty="0">
                <a:solidFill>
                  <a:srgbClr val="FF0000"/>
                </a:solidFill>
              </a:rPr>
              <a:t>Terugbrengen van de snelheid leidt tot sluipverkeer. In afstemming met de gemeente kiezen we voor de combinatie van ontwikkeling van een Kom Kruisstraat, en gedragsmaatregelen.</a:t>
            </a:r>
          </a:p>
        </p:txBody>
      </p:sp>
    </p:spTree>
    <p:extLst>
      <p:ext uri="{BB962C8B-B14F-4D97-AF65-F5344CB8AC3E}">
        <p14:creationId xmlns:p14="http://schemas.microsoft.com/office/powerpoint/2010/main" val="363838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1680" y="980728"/>
            <a:ext cx="7632848" cy="844861"/>
          </a:xfrm>
        </p:spPr>
        <p:txBody>
          <a:bodyPr/>
          <a:lstStyle/>
          <a:p>
            <a:r>
              <a:rPr lang="nl-NL" sz="2400" i="1" dirty="0"/>
              <a:t>Thema: Handhaving &amp; monitoring</a:t>
            </a:r>
            <a:endParaRPr lang="nl-NL" sz="24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7251628-0201-4620-9915-53D153D2A287}"/>
              </a:ext>
            </a:extLst>
          </p:cNvPr>
          <p:cNvSpPr txBox="1"/>
          <p:nvPr/>
        </p:nvSpPr>
        <p:spPr>
          <a:xfrm>
            <a:off x="1907704" y="1916832"/>
            <a:ext cx="698477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</a:pPr>
            <a:r>
              <a:rPr lang="nl-NL" dirty="0">
                <a:solidFill>
                  <a:srgbClr val="FF0000"/>
                </a:solidFill>
              </a:rPr>
              <a:t>Gelooft u werkelijk dat de inrichting van dat gedeelte van de N-640 zoals u die nu voor ogen heeft, er nu wel toe zal leiden dat er gehandhaafd kan gaan worden?</a:t>
            </a:r>
          </a:p>
          <a:p>
            <a:pPr marL="342900" lvl="0" indent="-342900">
              <a:buAutoNum type="arabicPeriod"/>
            </a:pPr>
            <a:r>
              <a:rPr lang="nl-NL" dirty="0">
                <a:solidFill>
                  <a:srgbClr val="FF0000"/>
                </a:solidFill>
              </a:rPr>
              <a:t>Hoge snelheid met slechte handhaving, Handhaving snelheid door middel van cameratoezicht!</a:t>
            </a:r>
          </a:p>
          <a:p>
            <a:pPr marL="342900" lvl="0" indent="-342900">
              <a:buAutoNum type="arabicPeriod"/>
            </a:pPr>
            <a:r>
              <a:rPr lang="nl-NL" dirty="0">
                <a:solidFill>
                  <a:srgbClr val="FF0000"/>
                </a:solidFill>
              </a:rPr>
              <a:t>Kan de provincie flitspalen plaatsen zodat gehandhaafd wordt.</a:t>
            </a:r>
          </a:p>
          <a:p>
            <a:pPr algn="l"/>
            <a:endParaRPr lang="nl-NL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24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1680" y="980728"/>
            <a:ext cx="7632848" cy="844861"/>
          </a:xfrm>
        </p:spPr>
        <p:txBody>
          <a:bodyPr/>
          <a:lstStyle/>
          <a:p>
            <a:r>
              <a:rPr lang="nl-NL" sz="2400" i="1" dirty="0"/>
              <a:t>Toelichting Verkeerskundige monitoring</a:t>
            </a:r>
            <a:br>
              <a:rPr lang="nl-NL" sz="2400" i="1" dirty="0"/>
            </a:br>
            <a:r>
              <a:rPr lang="nl-NL" sz="2400" i="1" dirty="0"/>
              <a:t> en Handhaving</a:t>
            </a:r>
            <a:endParaRPr lang="nl-NL" sz="24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7251628-0201-4620-9915-53D153D2A287}"/>
              </a:ext>
            </a:extLst>
          </p:cNvPr>
          <p:cNvSpPr txBox="1"/>
          <p:nvPr/>
        </p:nvSpPr>
        <p:spPr>
          <a:xfrm>
            <a:off x="1907704" y="1916832"/>
            <a:ext cx="6984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nl-NL" dirty="0">
                <a:solidFill>
                  <a:srgbClr val="FF0000"/>
                </a:solidFill>
              </a:rPr>
              <a:t>Arne Schouten – Verkeerskundige analyse, monitoring</a:t>
            </a:r>
            <a:endParaRPr lang="nl-NL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138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1680" y="980728"/>
            <a:ext cx="7632848" cy="844861"/>
          </a:xfrm>
        </p:spPr>
        <p:txBody>
          <a:bodyPr/>
          <a:lstStyle/>
          <a:p>
            <a:r>
              <a:rPr lang="nl-NL" sz="2400" i="1" dirty="0"/>
              <a:t>Toelichting Verkeerskundige monitoring</a:t>
            </a:r>
            <a:endParaRPr lang="nl-NL" sz="24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20C345E-E7FB-4CA8-9F57-746275F4FC28}"/>
              </a:ext>
            </a:extLst>
          </p:cNvPr>
          <p:cNvSpPr txBox="1"/>
          <p:nvPr/>
        </p:nvSpPr>
        <p:spPr>
          <a:xfrm>
            <a:off x="1932928" y="3951007"/>
            <a:ext cx="698477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2000" b="1" u="sng" dirty="0">
                <a:solidFill>
                  <a:srgbClr val="FF0000"/>
                </a:solidFill>
              </a:rPr>
              <a:t>Antwoord</a:t>
            </a:r>
            <a:r>
              <a:rPr lang="nl-NL" sz="2000" dirty="0">
                <a:solidFill>
                  <a:srgbClr val="FF0000"/>
                </a:solidFill>
              </a:rPr>
              <a:t>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FF0000"/>
                </a:solidFill>
              </a:rPr>
              <a:t>Inrichting van de weg conform landelijke richtlijnen en inzet gedragscampagne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FF0000"/>
                </a:solidFill>
              </a:rPr>
              <a:t>Structurele afspraken met politie en openbaar ministerie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FF0000"/>
                </a:solidFill>
              </a:rPr>
              <a:t>Monitoringsplan helpt met </a:t>
            </a:r>
            <a:r>
              <a:rPr lang="nl-NL" sz="2000" dirty="0" err="1">
                <a:solidFill>
                  <a:srgbClr val="FF0000"/>
                </a:solidFill>
              </a:rPr>
              <a:t>datagedreven</a:t>
            </a:r>
            <a:r>
              <a:rPr lang="nl-NL" sz="2000" dirty="0">
                <a:solidFill>
                  <a:srgbClr val="FF0000"/>
                </a:solidFill>
              </a:rPr>
              <a:t> inzet handhavingsmiddelen</a:t>
            </a:r>
          </a:p>
          <a:p>
            <a:pPr marL="342900" indent="-342900" algn="l">
              <a:buFontTx/>
              <a:buChar char="-"/>
            </a:pPr>
            <a:endParaRPr lang="nl-NL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50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1680" y="980728"/>
            <a:ext cx="7632848" cy="844861"/>
          </a:xfrm>
        </p:spPr>
        <p:txBody>
          <a:bodyPr/>
          <a:lstStyle/>
          <a:p>
            <a:r>
              <a:rPr lang="nl-NL" sz="2400" i="1" dirty="0"/>
              <a:t>Thema: Langzaam Verkeer</a:t>
            </a:r>
            <a:endParaRPr lang="nl-NL" sz="24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7251628-0201-4620-9915-53D153D2A287}"/>
              </a:ext>
            </a:extLst>
          </p:cNvPr>
          <p:cNvSpPr txBox="1"/>
          <p:nvPr/>
        </p:nvSpPr>
        <p:spPr>
          <a:xfrm>
            <a:off x="1901887" y="1403158"/>
            <a:ext cx="6984776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</a:pPr>
            <a:r>
              <a:rPr lang="nl-NL" dirty="0">
                <a:solidFill>
                  <a:srgbClr val="FF0000"/>
                </a:solidFill>
              </a:rPr>
              <a:t>Wens is om tussen de Kapelstraat naar de Oude </a:t>
            </a:r>
            <a:r>
              <a:rPr lang="nl-NL" dirty="0" err="1">
                <a:solidFill>
                  <a:srgbClr val="FF0000"/>
                </a:solidFill>
              </a:rPr>
              <a:t>Antwerpsepostbaan</a:t>
            </a:r>
            <a:r>
              <a:rPr lang="nl-NL" dirty="0">
                <a:solidFill>
                  <a:srgbClr val="FF0000"/>
                </a:solidFill>
              </a:rPr>
              <a:t> een fiets- /voetpad te realiseren.</a:t>
            </a:r>
          </a:p>
          <a:p>
            <a:pPr marL="342900" indent="-342900">
              <a:buFontTx/>
              <a:buAutoNum type="arabicPeriod"/>
            </a:pPr>
            <a:r>
              <a:rPr lang="nl-NL" dirty="0">
                <a:solidFill>
                  <a:srgbClr val="FF0000"/>
                </a:solidFill>
              </a:rPr>
              <a:t>Wens is om zuidzijde St. Bernardusstraat een fiets- /voetpad te realiseren</a:t>
            </a:r>
          </a:p>
          <a:p>
            <a:pPr marL="342900" lvl="0" indent="-342900">
              <a:buAutoNum type="arabicPeriod"/>
            </a:pPr>
            <a:r>
              <a:rPr lang="nl-NL" dirty="0">
                <a:solidFill>
                  <a:srgbClr val="FF0000"/>
                </a:solidFill>
              </a:rPr>
              <a:t>Merkt op dat fietsers en scooters tegen de rijrichting in rijden</a:t>
            </a:r>
          </a:p>
          <a:p>
            <a:pPr marL="342900" lvl="0" indent="-342900">
              <a:buAutoNum type="arabicPeriod"/>
            </a:pPr>
            <a:r>
              <a:rPr lang="nl-NL" dirty="0">
                <a:solidFill>
                  <a:srgbClr val="FF0000"/>
                </a:solidFill>
              </a:rPr>
              <a:t>Fiets- en voetpaden tussen Oudenbosch en Etten-Leur aan beide zijden van de N640.</a:t>
            </a:r>
          </a:p>
          <a:p>
            <a:pPr marL="342900" lvl="0" indent="-342900">
              <a:buAutoNum type="arabicPeriod"/>
            </a:pPr>
            <a:r>
              <a:rPr lang="nl-NL" dirty="0">
                <a:solidFill>
                  <a:srgbClr val="FF0000"/>
                </a:solidFill>
              </a:rPr>
              <a:t>Ventwegen/ parallel structuur doortrekken langs de N640.</a:t>
            </a:r>
          </a:p>
          <a:p>
            <a:pPr algn="l"/>
            <a:endParaRPr lang="nl-NL" sz="2000" dirty="0">
              <a:solidFill>
                <a:srgbClr val="FF0000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7251628-0201-4620-9915-53D153D2A287}"/>
              </a:ext>
            </a:extLst>
          </p:cNvPr>
          <p:cNvSpPr txBox="1"/>
          <p:nvPr/>
        </p:nvSpPr>
        <p:spPr>
          <a:xfrm>
            <a:off x="1901887" y="3933056"/>
            <a:ext cx="698477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2000" b="1" u="sng" dirty="0">
                <a:solidFill>
                  <a:srgbClr val="FF0000"/>
                </a:solidFill>
              </a:rPr>
              <a:t>Antwoord</a:t>
            </a:r>
            <a:r>
              <a:rPr lang="nl-NL" sz="2000" dirty="0">
                <a:solidFill>
                  <a:srgbClr val="FF0000"/>
                </a:solidFill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nl-NL" sz="2000" dirty="0">
                <a:solidFill>
                  <a:srgbClr val="FF0000"/>
                </a:solidFill>
              </a:rPr>
              <a:t>Er is nauwelijks extra ruimte.</a:t>
            </a:r>
          </a:p>
          <a:p>
            <a:pPr marL="342900" indent="-342900" algn="l">
              <a:buFontTx/>
              <a:buChar char="-"/>
            </a:pPr>
            <a:r>
              <a:rPr lang="nl-NL" sz="2000" dirty="0">
                <a:solidFill>
                  <a:srgbClr val="FF0000"/>
                </a:solidFill>
              </a:rPr>
              <a:t>Laan met groene structuur blijft behouden,</a:t>
            </a:r>
          </a:p>
          <a:p>
            <a:pPr marL="342900" indent="-342900" algn="l">
              <a:buFontTx/>
              <a:buChar char="-"/>
            </a:pPr>
            <a:r>
              <a:rPr lang="nl-NL" sz="2000" dirty="0">
                <a:solidFill>
                  <a:srgbClr val="FF0000"/>
                </a:solidFill>
              </a:rPr>
              <a:t>We verbeteren de veiligheid met verbreding fietspaden </a:t>
            </a:r>
          </a:p>
          <a:p>
            <a:pPr marL="342900" indent="-342900" algn="l">
              <a:buFontTx/>
              <a:buChar char="-"/>
            </a:pPr>
            <a:r>
              <a:rPr lang="nl-NL" sz="2000" dirty="0">
                <a:solidFill>
                  <a:srgbClr val="FF0000"/>
                </a:solidFill>
              </a:rPr>
              <a:t>Langzaam en snel verkeer scheiden (fysieke scheiding),</a:t>
            </a:r>
          </a:p>
          <a:p>
            <a:pPr marL="342900" indent="-342900" algn="l">
              <a:buFontTx/>
              <a:buChar char="-"/>
            </a:pPr>
            <a:r>
              <a:rPr lang="nl-NL" sz="2000" dirty="0">
                <a:solidFill>
                  <a:srgbClr val="FF0000"/>
                </a:solidFill>
              </a:rPr>
              <a:t>Noord- of zuidzijde,</a:t>
            </a:r>
          </a:p>
          <a:p>
            <a:pPr marL="342900" indent="-342900" algn="l">
              <a:buFontTx/>
              <a:buChar char="-"/>
            </a:pPr>
            <a:r>
              <a:rPr lang="nl-NL" sz="2000" dirty="0">
                <a:solidFill>
                  <a:srgbClr val="FF0000"/>
                </a:solidFill>
              </a:rPr>
              <a:t>Voet en fietspaden op sommige plekken deelplekken</a:t>
            </a:r>
          </a:p>
        </p:txBody>
      </p:sp>
    </p:spTree>
    <p:extLst>
      <p:ext uri="{BB962C8B-B14F-4D97-AF65-F5344CB8AC3E}">
        <p14:creationId xmlns:p14="http://schemas.microsoft.com/office/powerpoint/2010/main" val="376438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1680" y="692696"/>
            <a:ext cx="7632848" cy="844861"/>
          </a:xfrm>
        </p:spPr>
        <p:txBody>
          <a:bodyPr/>
          <a:lstStyle/>
          <a:p>
            <a:r>
              <a:rPr lang="nl-NL" sz="2400" i="1" dirty="0"/>
              <a:t>Agenda</a:t>
            </a:r>
            <a:endParaRPr lang="nl-NL" sz="24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7251628-0201-4620-9915-53D153D2A287}"/>
              </a:ext>
            </a:extLst>
          </p:cNvPr>
          <p:cNvSpPr txBox="1"/>
          <p:nvPr/>
        </p:nvSpPr>
        <p:spPr>
          <a:xfrm>
            <a:off x="1907704" y="1988840"/>
            <a:ext cx="7524328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nl-NL" dirty="0">
                <a:solidFill>
                  <a:srgbClr val="FF0000"/>
                </a:solidFill>
              </a:rPr>
              <a:t>Inloop						19:30</a:t>
            </a:r>
          </a:p>
          <a:p>
            <a:pPr lvl="0"/>
            <a:r>
              <a:rPr lang="nl-NL" dirty="0">
                <a:solidFill>
                  <a:srgbClr val="FF0000"/>
                </a:solidFill>
              </a:rPr>
              <a:t>Welkomstwoord					19:35</a:t>
            </a:r>
          </a:p>
          <a:p>
            <a:pPr lvl="0"/>
            <a:r>
              <a:rPr lang="nl-NL" dirty="0">
                <a:solidFill>
                  <a:srgbClr val="FF0000"/>
                </a:solidFill>
              </a:rPr>
              <a:t>Terugkoppeling vragen en verzoeken			19:45</a:t>
            </a:r>
          </a:p>
          <a:p>
            <a:pPr lvl="0"/>
            <a:r>
              <a:rPr lang="nl-NL" dirty="0">
                <a:solidFill>
                  <a:srgbClr val="FF0000"/>
                </a:solidFill>
              </a:rPr>
              <a:t>	</a:t>
            </a:r>
            <a:r>
              <a:rPr lang="nl-NL" b="1" u="sng" dirty="0">
                <a:solidFill>
                  <a:srgbClr val="FF0000"/>
                </a:solidFill>
              </a:rPr>
              <a:t>PAUZE</a:t>
            </a:r>
          </a:p>
          <a:p>
            <a:r>
              <a:rPr lang="nl-NL" dirty="0">
                <a:solidFill>
                  <a:srgbClr val="FF0000"/>
                </a:solidFill>
              </a:rPr>
              <a:t>Terugkoppeling vragen en verzoeken			20:30</a:t>
            </a:r>
          </a:p>
          <a:p>
            <a:pPr lvl="0"/>
            <a:r>
              <a:rPr lang="nl-NL" dirty="0">
                <a:solidFill>
                  <a:srgbClr val="FF0000"/>
                </a:solidFill>
              </a:rPr>
              <a:t>Update gedragsmaatregelen			     	21:15</a:t>
            </a:r>
          </a:p>
          <a:p>
            <a:pPr lvl="0"/>
            <a:r>
              <a:rPr lang="nl-NL" dirty="0">
                <a:solidFill>
                  <a:srgbClr val="FF0000"/>
                </a:solidFill>
              </a:rPr>
              <a:t>Einde bewonersavond				21:30</a:t>
            </a:r>
          </a:p>
          <a:p>
            <a:pPr marL="457200" indent="-457200" algn="l">
              <a:buAutoNum type="arabicPeriod"/>
            </a:pPr>
            <a:endParaRPr lang="nl-NL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87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1680" y="980728"/>
            <a:ext cx="7632848" cy="844861"/>
          </a:xfrm>
        </p:spPr>
        <p:txBody>
          <a:bodyPr/>
          <a:lstStyle/>
          <a:p>
            <a:r>
              <a:rPr lang="nl-NL" sz="2400" i="1" dirty="0"/>
              <a:t>Thema: Inrichtingseisen Kruispunten</a:t>
            </a:r>
            <a:endParaRPr lang="nl-NL" sz="24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7251628-0201-4620-9915-53D153D2A287}"/>
              </a:ext>
            </a:extLst>
          </p:cNvPr>
          <p:cNvSpPr txBox="1"/>
          <p:nvPr/>
        </p:nvSpPr>
        <p:spPr>
          <a:xfrm>
            <a:off x="2483768" y="1628800"/>
            <a:ext cx="6984776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</a:pPr>
            <a:r>
              <a:rPr lang="nl-NL" dirty="0">
                <a:solidFill>
                  <a:srgbClr val="FF0000"/>
                </a:solidFill>
              </a:rPr>
              <a:t>Kruisstraat</a:t>
            </a:r>
          </a:p>
          <a:p>
            <a:pPr marL="342900" lvl="0" indent="-342900">
              <a:buAutoNum type="arabicPeriod"/>
            </a:pPr>
            <a:r>
              <a:rPr lang="nl-NL" dirty="0">
                <a:solidFill>
                  <a:srgbClr val="FF0000"/>
                </a:solidFill>
              </a:rPr>
              <a:t>Rotonde Hofstraat,</a:t>
            </a:r>
          </a:p>
          <a:p>
            <a:pPr marL="342900" lvl="0" indent="-342900">
              <a:buAutoNum type="arabicPeriod"/>
            </a:pPr>
            <a:r>
              <a:rPr lang="nl-NL" dirty="0">
                <a:solidFill>
                  <a:srgbClr val="FF0000"/>
                </a:solidFill>
              </a:rPr>
              <a:t>Oversteek Hertenkamp,</a:t>
            </a:r>
          </a:p>
          <a:p>
            <a:pPr marL="342900" lvl="0" indent="-342900">
              <a:buAutoNum type="arabicPeriod"/>
            </a:pPr>
            <a:r>
              <a:rPr lang="nl-NL" dirty="0" err="1">
                <a:solidFill>
                  <a:srgbClr val="FF0000"/>
                </a:solidFill>
              </a:rPr>
              <a:t>Palingsstraat</a:t>
            </a:r>
            <a:r>
              <a:rPr lang="nl-NL" dirty="0">
                <a:solidFill>
                  <a:srgbClr val="FF0000"/>
                </a:solidFill>
              </a:rPr>
              <a:t> – N640,</a:t>
            </a:r>
          </a:p>
          <a:p>
            <a:pPr marL="342900" lvl="0" indent="-342900">
              <a:buAutoNum type="arabicPeriod"/>
            </a:pPr>
            <a:r>
              <a:rPr lang="nl-NL" dirty="0">
                <a:solidFill>
                  <a:srgbClr val="FF0000"/>
                </a:solidFill>
              </a:rPr>
              <a:t>Sint Jansstraat – N640,</a:t>
            </a:r>
          </a:p>
          <a:p>
            <a:pPr marL="342900" lvl="0" indent="-342900">
              <a:buAutoNum type="arabicPeriod"/>
            </a:pPr>
            <a:r>
              <a:rPr lang="nl-NL" dirty="0">
                <a:solidFill>
                  <a:srgbClr val="FF0000"/>
                </a:solidFill>
              </a:rPr>
              <a:t>De Heul – N640,</a:t>
            </a:r>
          </a:p>
          <a:p>
            <a:pPr marL="342900" lvl="0" indent="-342900">
              <a:buAutoNum type="arabicPeriod"/>
            </a:pPr>
            <a:r>
              <a:rPr lang="nl-NL" dirty="0">
                <a:solidFill>
                  <a:srgbClr val="FF0000"/>
                </a:solidFill>
              </a:rPr>
              <a:t>Lage en Midden Donk.</a:t>
            </a:r>
          </a:p>
          <a:p>
            <a:pPr marL="342900" lvl="0" indent="-342900">
              <a:buAutoNum type="arabicPeriod"/>
            </a:pPr>
            <a:endParaRPr lang="nl-NL" dirty="0">
              <a:solidFill>
                <a:srgbClr val="FF0000"/>
              </a:solidFill>
            </a:endParaRPr>
          </a:p>
          <a:p>
            <a:pPr algn="l"/>
            <a:endParaRPr lang="nl-NL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775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1680" y="980728"/>
            <a:ext cx="7632848" cy="844861"/>
          </a:xfrm>
        </p:spPr>
        <p:txBody>
          <a:bodyPr/>
          <a:lstStyle/>
          <a:p>
            <a:r>
              <a:rPr lang="nl-NL" sz="2400" i="1" dirty="0"/>
              <a:t>Thema: Inrichtingseisen Kruisstraat</a:t>
            </a:r>
            <a:endParaRPr lang="nl-NL" sz="24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7251628-0201-4620-9915-53D153D2A287}"/>
              </a:ext>
            </a:extLst>
          </p:cNvPr>
          <p:cNvSpPr txBox="1"/>
          <p:nvPr/>
        </p:nvSpPr>
        <p:spPr>
          <a:xfrm>
            <a:off x="1907704" y="1916832"/>
            <a:ext cx="698477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</a:pPr>
            <a:r>
              <a:rPr lang="nl-NL" dirty="0">
                <a:solidFill>
                  <a:srgbClr val="FF0000"/>
                </a:solidFill>
              </a:rPr>
              <a:t>Kruisstraat: inrichting met een rotonde, inrichting van een kruispunt met verkeerslichten, doortrekken van de parallelstructuur, bereikbaar houden van de Timmerfabriek.</a:t>
            </a:r>
          </a:p>
          <a:p>
            <a:pPr marL="342900" lvl="0" indent="-342900">
              <a:buAutoNum type="arabicPeriod"/>
            </a:pPr>
            <a:endParaRPr lang="nl-NL" dirty="0">
              <a:solidFill>
                <a:srgbClr val="FF0000"/>
              </a:solidFill>
            </a:endParaRPr>
          </a:p>
          <a:p>
            <a:pPr algn="l"/>
            <a:endParaRPr lang="nl-NL" sz="2000" dirty="0">
              <a:solidFill>
                <a:srgbClr val="FF0000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7251628-0201-4620-9915-53D153D2A287}"/>
              </a:ext>
            </a:extLst>
          </p:cNvPr>
          <p:cNvSpPr txBox="1"/>
          <p:nvPr/>
        </p:nvSpPr>
        <p:spPr>
          <a:xfrm>
            <a:off x="1907704" y="3316125"/>
            <a:ext cx="698477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2000" b="1" u="sng" dirty="0">
                <a:solidFill>
                  <a:srgbClr val="FF0000"/>
                </a:solidFill>
              </a:rPr>
              <a:t>Antwoord</a:t>
            </a:r>
            <a:r>
              <a:rPr lang="nl-NL" sz="2000" dirty="0">
                <a:solidFill>
                  <a:srgbClr val="FF0000"/>
                </a:solidFill>
              </a:rPr>
              <a:t>:</a:t>
            </a:r>
          </a:p>
          <a:p>
            <a:pPr marL="457200" indent="-457200" algn="l">
              <a:buAutoNum type="arabicPeriod"/>
            </a:pPr>
            <a:r>
              <a:rPr lang="nl-NL" sz="2000" dirty="0">
                <a:solidFill>
                  <a:srgbClr val="FF0000"/>
                </a:solidFill>
              </a:rPr>
              <a:t>Een rotonde past niet en ook </a:t>
            </a:r>
            <a:r>
              <a:rPr lang="nl-NL" sz="2000" dirty="0" err="1">
                <a:solidFill>
                  <a:srgbClr val="FF0000"/>
                </a:solidFill>
              </a:rPr>
              <a:t>icm</a:t>
            </a:r>
            <a:r>
              <a:rPr lang="nl-NL" sz="2000" dirty="0">
                <a:solidFill>
                  <a:srgbClr val="FF0000"/>
                </a:solidFill>
              </a:rPr>
              <a:t> de timmerfabriek. </a:t>
            </a:r>
          </a:p>
          <a:p>
            <a:pPr marL="457200" indent="-457200" algn="l">
              <a:buAutoNum type="arabicPeriod"/>
            </a:pPr>
            <a:r>
              <a:rPr lang="nl-NL" sz="2000" dirty="0">
                <a:solidFill>
                  <a:srgbClr val="FF0000"/>
                </a:solidFill>
              </a:rPr>
              <a:t>Een kruispunt met verkeerslichten is onwenselijk.</a:t>
            </a:r>
          </a:p>
          <a:p>
            <a:pPr marL="457200" indent="-457200" algn="l">
              <a:buAutoNum type="arabicPeriod"/>
            </a:pPr>
            <a:r>
              <a:rPr lang="nl-NL" sz="2000" dirty="0">
                <a:solidFill>
                  <a:srgbClr val="FF0000"/>
                </a:solidFill>
              </a:rPr>
              <a:t>We richten het kruispunt in met (gesloten) </a:t>
            </a:r>
            <a:r>
              <a:rPr lang="nl-NL" sz="2000" dirty="0" err="1">
                <a:solidFill>
                  <a:srgbClr val="FF0000"/>
                </a:solidFill>
              </a:rPr>
              <a:t>middengeleider</a:t>
            </a:r>
            <a:r>
              <a:rPr lang="nl-NL" sz="2000" dirty="0">
                <a:solidFill>
                  <a:srgbClr val="FF0000"/>
                </a:solidFill>
              </a:rPr>
              <a:t>. Kruisstraat wordt een kom (ca 400 meter).</a:t>
            </a:r>
          </a:p>
        </p:txBody>
      </p:sp>
    </p:spTree>
    <p:extLst>
      <p:ext uri="{BB962C8B-B14F-4D97-AF65-F5344CB8AC3E}">
        <p14:creationId xmlns:p14="http://schemas.microsoft.com/office/powerpoint/2010/main" val="271720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1680" y="980728"/>
            <a:ext cx="7632848" cy="844861"/>
          </a:xfrm>
        </p:spPr>
        <p:txBody>
          <a:bodyPr/>
          <a:lstStyle/>
          <a:p>
            <a:r>
              <a:rPr lang="nl-NL" sz="2400" i="1" dirty="0"/>
              <a:t>Thema: Rotonde Hofstraat</a:t>
            </a:r>
            <a:endParaRPr lang="nl-NL" sz="24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7251628-0201-4620-9915-53D153D2A287}"/>
              </a:ext>
            </a:extLst>
          </p:cNvPr>
          <p:cNvSpPr txBox="1"/>
          <p:nvPr/>
        </p:nvSpPr>
        <p:spPr>
          <a:xfrm>
            <a:off x="1907704" y="1916832"/>
            <a:ext cx="6984776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</a:pPr>
            <a:r>
              <a:rPr lang="nl-NL" dirty="0">
                <a:solidFill>
                  <a:srgbClr val="FF0000"/>
                </a:solidFill>
              </a:rPr>
              <a:t>Krijgt het langzaam verkeer (fietsers en voetgangers) voorrang in deze rotonde?</a:t>
            </a:r>
          </a:p>
          <a:p>
            <a:pPr marL="342900" lvl="0" indent="-342900">
              <a:buAutoNum type="arabicPeriod"/>
            </a:pPr>
            <a:r>
              <a:rPr lang="nl-NL" dirty="0">
                <a:solidFill>
                  <a:srgbClr val="FF0000"/>
                </a:solidFill>
              </a:rPr>
              <a:t>Wordt de fietsoversteek extra verlicht?</a:t>
            </a:r>
          </a:p>
          <a:p>
            <a:pPr algn="l"/>
            <a:endParaRPr lang="nl-NL" sz="2000" dirty="0">
              <a:solidFill>
                <a:srgbClr val="FF0000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7251628-0201-4620-9915-53D153D2A287}"/>
              </a:ext>
            </a:extLst>
          </p:cNvPr>
          <p:cNvSpPr txBox="1"/>
          <p:nvPr/>
        </p:nvSpPr>
        <p:spPr>
          <a:xfrm>
            <a:off x="1907704" y="3316125"/>
            <a:ext cx="69847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2000" b="1" u="sng" dirty="0">
                <a:solidFill>
                  <a:srgbClr val="FF0000"/>
                </a:solidFill>
              </a:rPr>
              <a:t>Antwoord</a:t>
            </a:r>
            <a:r>
              <a:rPr lang="nl-NL" sz="2000" dirty="0">
                <a:solidFill>
                  <a:srgbClr val="FF0000"/>
                </a:solidFill>
              </a:rPr>
              <a:t>:</a:t>
            </a:r>
          </a:p>
          <a:p>
            <a:pPr marL="457200" indent="-457200" algn="l">
              <a:buAutoNum type="arabicPeriod"/>
            </a:pPr>
            <a:r>
              <a:rPr lang="nl-NL" sz="2000" dirty="0">
                <a:solidFill>
                  <a:srgbClr val="FF0000"/>
                </a:solidFill>
              </a:rPr>
              <a:t>Ja.</a:t>
            </a:r>
          </a:p>
          <a:p>
            <a:pPr marL="457200" indent="-457200" algn="l">
              <a:buAutoNum type="arabicPeriod"/>
            </a:pPr>
            <a:r>
              <a:rPr lang="nl-NL" sz="2000" dirty="0">
                <a:solidFill>
                  <a:srgbClr val="FF0000"/>
                </a:solidFill>
              </a:rPr>
              <a:t>De fietsoversteek komt nabij de rotonde en valt binnen die lichtbundel.</a:t>
            </a:r>
          </a:p>
        </p:txBody>
      </p:sp>
    </p:spTree>
    <p:extLst>
      <p:ext uri="{BB962C8B-B14F-4D97-AF65-F5344CB8AC3E}">
        <p14:creationId xmlns:p14="http://schemas.microsoft.com/office/powerpoint/2010/main" val="316126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1680" y="980728"/>
            <a:ext cx="7632848" cy="844861"/>
          </a:xfrm>
        </p:spPr>
        <p:txBody>
          <a:bodyPr/>
          <a:lstStyle/>
          <a:p>
            <a:r>
              <a:rPr lang="nl-NL" sz="2400" i="1" dirty="0"/>
              <a:t>Thema: Oversteek Hertenkamp</a:t>
            </a:r>
            <a:endParaRPr lang="nl-NL" sz="24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7251628-0201-4620-9915-53D153D2A287}"/>
              </a:ext>
            </a:extLst>
          </p:cNvPr>
          <p:cNvSpPr txBox="1"/>
          <p:nvPr/>
        </p:nvSpPr>
        <p:spPr>
          <a:xfrm>
            <a:off x="1907704" y="1916832"/>
            <a:ext cx="6984776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</a:pPr>
            <a:r>
              <a:rPr lang="nl-NL" dirty="0">
                <a:solidFill>
                  <a:srgbClr val="FF0000"/>
                </a:solidFill>
              </a:rPr>
              <a:t>Kan deze verkeersveiliger worden gemaakt met zebrapad, verlichting in het wegdek?</a:t>
            </a:r>
          </a:p>
          <a:p>
            <a:pPr marL="342900" lvl="0" indent="-342900">
              <a:buAutoNum type="arabicPeriod"/>
            </a:pPr>
            <a:endParaRPr lang="nl-NL" dirty="0">
              <a:solidFill>
                <a:srgbClr val="FF0000"/>
              </a:solidFill>
            </a:endParaRPr>
          </a:p>
          <a:p>
            <a:pPr algn="l"/>
            <a:endParaRPr lang="nl-NL" sz="2000" dirty="0">
              <a:solidFill>
                <a:srgbClr val="FF0000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7251628-0201-4620-9915-53D153D2A287}"/>
              </a:ext>
            </a:extLst>
          </p:cNvPr>
          <p:cNvSpPr txBox="1"/>
          <p:nvPr/>
        </p:nvSpPr>
        <p:spPr>
          <a:xfrm>
            <a:off x="1907704" y="3316125"/>
            <a:ext cx="698477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2000" b="1" u="sng" dirty="0">
                <a:solidFill>
                  <a:srgbClr val="FF0000"/>
                </a:solidFill>
              </a:rPr>
              <a:t>Antwoord</a:t>
            </a:r>
            <a:r>
              <a:rPr lang="nl-NL" sz="2000" dirty="0">
                <a:solidFill>
                  <a:srgbClr val="FF0000"/>
                </a:solidFill>
              </a:rPr>
              <a:t>:</a:t>
            </a:r>
          </a:p>
          <a:p>
            <a:pPr marL="457200" indent="-457200" algn="l">
              <a:buAutoNum type="arabicPeriod"/>
            </a:pPr>
            <a:r>
              <a:rPr lang="nl-NL" sz="2000" dirty="0">
                <a:solidFill>
                  <a:srgbClr val="FF0000"/>
                </a:solidFill>
              </a:rPr>
              <a:t>De oversteek wordt verkeersveiliger. Met het huidig gebruik van de oversteek is een zebrapad gevaarlijker dan wegaanduiding. </a:t>
            </a:r>
          </a:p>
          <a:p>
            <a:pPr marL="457200" indent="-457200" algn="l">
              <a:buAutoNum type="arabicPeriod"/>
            </a:pPr>
            <a:r>
              <a:rPr lang="nl-NL" sz="2000" dirty="0">
                <a:solidFill>
                  <a:srgbClr val="FF0000"/>
                </a:solidFill>
              </a:rPr>
              <a:t>Verlichting in het wegdek zijn onderhoudsgevoelig.</a:t>
            </a:r>
          </a:p>
          <a:p>
            <a:pPr marL="457200" indent="-457200" algn="l">
              <a:buAutoNum type="arabicPeriod"/>
            </a:pPr>
            <a:r>
              <a:rPr lang="nl-NL" sz="2000" dirty="0">
                <a:solidFill>
                  <a:srgbClr val="FF0000"/>
                </a:solidFill>
              </a:rPr>
              <a:t>We realiseren een oversteek met middenberm en kanalisatiestrepen.</a:t>
            </a:r>
          </a:p>
        </p:txBody>
      </p:sp>
    </p:spTree>
    <p:extLst>
      <p:ext uri="{BB962C8B-B14F-4D97-AF65-F5344CB8AC3E}">
        <p14:creationId xmlns:p14="http://schemas.microsoft.com/office/powerpoint/2010/main" val="166978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1680" y="980728"/>
            <a:ext cx="7632848" cy="844861"/>
          </a:xfrm>
        </p:spPr>
        <p:txBody>
          <a:bodyPr/>
          <a:lstStyle/>
          <a:p>
            <a:r>
              <a:rPr lang="nl-NL" sz="2400" i="1" dirty="0"/>
              <a:t>Thema: </a:t>
            </a:r>
            <a:r>
              <a:rPr lang="nl-NL" sz="2400" i="1" dirty="0" err="1"/>
              <a:t>Palingsstraat</a:t>
            </a:r>
            <a:r>
              <a:rPr lang="nl-NL" sz="2400" i="1" dirty="0"/>
              <a:t>, Sint </a:t>
            </a:r>
            <a:r>
              <a:rPr lang="nl-NL" sz="2400" i="1" dirty="0" err="1"/>
              <a:t>Janstraat</a:t>
            </a:r>
            <a:r>
              <a:rPr lang="nl-NL" sz="2400" i="1" dirty="0"/>
              <a:t> en De Heul</a:t>
            </a:r>
            <a:endParaRPr lang="nl-NL" sz="24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7251628-0201-4620-9915-53D153D2A287}"/>
              </a:ext>
            </a:extLst>
          </p:cNvPr>
          <p:cNvSpPr txBox="1"/>
          <p:nvPr/>
        </p:nvSpPr>
        <p:spPr>
          <a:xfrm>
            <a:off x="1907704" y="1700808"/>
            <a:ext cx="698477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</a:pPr>
            <a:r>
              <a:rPr lang="nl-NL" dirty="0">
                <a:solidFill>
                  <a:srgbClr val="FF0000"/>
                </a:solidFill>
              </a:rPr>
              <a:t>Aansluiting Palingstraat, De Heul, Midden Donk, Lage Donk is te krap voor landbouwverkeer</a:t>
            </a:r>
          </a:p>
          <a:p>
            <a:pPr marL="342900" lvl="0" indent="-342900">
              <a:buAutoNum type="arabicPeriod"/>
            </a:pPr>
            <a:r>
              <a:rPr lang="nl-NL" dirty="0">
                <a:solidFill>
                  <a:srgbClr val="FF0000"/>
                </a:solidFill>
              </a:rPr>
              <a:t>Slechte en gevaarlijke kruispunten.</a:t>
            </a:r>
          </a:p>
          <a:p>
            <a:pPr marL="342900" lvl="0" indent="-342900">
              <a:buAutoNum type="arabicPeriod"/>
            </a:pPr>
            <a:r>
              <a:rPr lang="nl-NL" dirty="0">
                <a:solidFill>
                  <a:srgbClr val="FF0000"/>
                </a:solidFill>
              </a:rPr>
              <a:t>Beperkt zicht,</a:t>
            </a:r>
          </a:p>
          <a:p>
            <a:pPr marL="342900" lvl="0" indent="-342900">
              <a:buAutoNum type="arabicPeriod"/>
            </a:pPr>
            <a:endParaRPr lang="nl-NL" dirty="0">
              <a:solidFill>
                <a:srgbClr val="FF0000"/>
              </a:solidFill>
            </a:endParaRPr>
          </a:p>
          <a:p>
            <a:pPr algn="l"/>
            <a:endParaRPr lang="nl-NL" sz="2000" dirty="0">
              <a:solidFill>
                <a:srgbClr val="FF0000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7251628-0201-4620-9915-53D153D2A287}"/>
              </a:ext>
            </a:extLst>
          </p:cNvPr>
          <p:cNvSpPr txBox="1"/>
          <p:nvPr/>
        </p:nvSpPr>
        <p:spPr>
          <a:xfrm>
            <a:off x="1907704" y="3316125"/>
            <a:ext cx="698477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2000" b="1" u="sng" dirty="0">
                <a:solidFill>
                  <a:srgbClr val="FF0000"/>
                </a:solidFill>
              </a:rPr>
              <a:t>Antwoord</a:t>
            </a:r>
            <a:r>
              <a:rPr lang="nl-NL" sz="2000" dirty="0">
                <a:solidFill>
                  <a:srgbClr val="FF0000"/>
                </a:solidFill>
              </a:rPr>
              <a:t>:</a:t>
            </a:r>
          </a:p>
          <a:p>
            <a:pPr marL="457200" indent="-457200" algn="l">
              <a:buAutoNum type="arabicPeriod"/>
            </a:pPr>
            <a:r>
              <a:rPr lang="nl-NL" sz="2000" dirty="0">
                <a:solidFill>
                  <a:srgbClr val="FF0000"/>
                </a:solidFill>
              </a:rPr>
              <a:t>Palingstraat wordt haaks uitgevoerd. De wegen worden iets verbreed op alle kruispunten. Het verbetert voor het landbouwverkeer</a:t>
            </a:r>
          </a:p>
          <a:p>
            <a:pPr marL="457200" indent="-457200" algn="l">
              <a:buAutoNum type="arabicPeriod"/>
            </a:pPr>
            <a:r>
              <a:rPr lang="nl-NL" sz="2000" dirty="0">
                <a:solidFill>
                  <a:srgbClr val="FF0000"/>
                </a:solidFill>
              </a:rPr>
              <a:t>Kruispunten worden ‘dorpser’ ingericht: oversteken worden geaccentueerd en duidelijker ingericht.</a:t>
            </a:r>
          </a:p>
          <a:p>
            <a:pPr marL="457200" indent="-457200" algn="l">
              <a:buAutoNum type="arabicPeriod"/>
            </a:pPr>
            <a:r>
              <a:rPr lang="nl-NL" sz="2000" dirty="0">
                <a:solidFill>
                  <a:srgbClr val="FF0000"/>
                </a:solidFill>
              </a:rPr>
              <a:t>Bushalte bij Sint Jansstraat wordt verplaatst,</a:t>
            </a:r>
          </a:p>
          <a:p>
            <a:pPr marL="457200" indent="-457200" algn="l">
              <a:buAutoNum type="arabicPeriod"/>
            </a:pPr>
            <a:r>
              <a:rPr lang="nl-NL" sz="2000" dirty="0">
                <a:solidFill>
                  <a:srgbClr val="FF0000"/>
                </a:solidFill>
              </a:rPr>
              <a:t>Sommige bomen worden </a:t>
            </a:r>
            <a:r>
              <a:rPr lang="nl-NL" sz="2000" dirty="0" err="1">
                <a:solidFill>
                  <a:srgbClr val="FF0000"/>
                </a:solidFill>
              </a:rPr>
              <a:t>tbv</a:t>
            </a:r>
            <a:r>
              <a:rPr lang="nl-NL" sz="2000" dirty="0">
                <a:solidFill>
                  <a:srgbClr val="FF0000"/>
                </a:solidFill>
              </a:rPr>
              <a:t> verkeersveiligheid gerooid en elders aangeplant.</a:t>
            </a:r>
          </a:p>
        </p:txBody>
      </p:sp>
    </p:spTree>
    <p:extLst>
      <p:ext uri="{BB962C8B-B14F-4D97-AF65-F5344CB8AC3E}">
        <p14:creationId xmlns:p14="http://schemas.microsoft.com/office/powerpoint/2010/main" val="300067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1680" y="980728"/>
            <a:ext cx="7632848" cy="844861"/>
          </a:xfrm>
        </p:spPr>
        <p:txBody>
          <a:bodyPr/>
          <a:lstStyle/>
          <a:p>
            <a:r>
              <a:rPr lang="nl-NL" sz="2400" i="1" dirty="0"/>
              <a:t>Thema: Overige</a:t>
            </a:r>
            <a:endParaRPr lang="nl-NL" sz="24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7251628-0201-4620-9915-53D153D2A287}"/>
              </a:ext>
            </a:extLst>
          </p:cNvPr>
          <p:cNvSpPr txBox="1"/>
          <p:nvPr/>
        </p:nvSpPr>
        <p:spPr>
          <a:xfrm>
            <a:off x="1907704" y="1700808"/>
            <a:ext cx="237626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nl-NL" dirty="0">
                <a:solidFill>
                  <a:srgbClr val="FF0000"/>
                </a:solidFill>
              </a:rPr>
              <a:t>Groen,</a:t>
            </a:r>
          </a:p>
          <a:p>
            <a:pPr marL="342900" lvl="0" indent="-342900">
              <a:buFont typeface="+mj-lt"/>
              <a:buAutoNum type="arabicPeriod"/>
            </a:pPr>
            <a:r>
              <a:rPr lang="nl-NL" dirty="0">
                <a:solidFill>
                  <a:srgbClr val="FF0000"/>
                </a:solidFill>
              </a:rPr>
              <a:t>Vrachtverkeer,</a:t>
            </a:r>
          </a:p>
          <a:p>
            <a:pPr marL="342900" lvl="0" indent="-342900">
              <a:buFont typeface="+mj-lt"/>
              <a:buAutoNum type="arabicPeriod"/>
            </a:pPr>
            <a:r>
              <a:rPr lang="nl-NL" dirty="0">
                <a:solidFill>
                  <a:srgbClr val="FF0000"/>
                </a:solidFill>
              </a:rPr>
              <a:t>Openbaar Vervoer,</a:t>
            </a:r>
          </a:p>
          <a:p>
            <a:pPr marL="342900" lvl="0" indent="-342900">
              <a:buAutoNum type="arabicPeriod"/>
            </a:pPr>
            <a:endParaRPr lang="nl-NL" dirty="0">
              <a:solidFill>
                <a:srgbClr val="FF0000"/>
              </a:solidFill>
            </a:endParaRPr>
          </a:p>
          <a:p>
            <a:pPr algn="l"/>
            <a:endParaRPr lang="nl-NL" sz="2000" dirty="0">
              <a:solidFill>
                <a:srgbClr val="FF0000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7251628-0201-4620-9915-53D153D2A287}"/>
              </a:ext>
            </a:extLst>
          </p:cNvPr>
          <p:cNvSpPr txBox="1"/>
          <p:nvPr/>
        </p:nvSpPr>
        <p:spPr>
          <a:xfrm>
            <a:off x="1699259" y="2924944"/>
            <a:ext cx="698477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2000" b="1" u="sng" dirty="0">
                <a:solidFill>
                  <a:srgbClr val="FF0000"/>
                </a:solidFill>
              </a:rPr>
              <a:t>Antwoord</a:t>
            </a:r>
            <a:r>
              <a:rPr lang="nl-NL" sz="2000" dirty="0">
                <a:solidFill>
                  <a:srgbClr val="FF0000"/>
                </a:solidFill>
              </a:rPr>
              <a:t>:</a:t>
            </a:r>
          </a:p>
          <a:p>
            <a:pPr marL="457200" indent="-457200">
              <a:buAutoNum type="arabicPeriod"/>
            </a:pPr>
            <a:r>
              <a:rPr lang="nl-NL" sz="2000" dirty="0">
                <a:solidFill>
                  <a:srgbClr val="FF0000"/>
                </a:solidFill>
              </a:rPr>
              <a:t>Bomen binnen de zichthoek van aansluitende wegen te rooien en bomen binnen de zichthoek van uitwegen, waar mogelijk, te behouden.</a:t>
            </a:r>
          </a:p>
          <a:p>
            <a:pPr marL="457200" indent="-457200">
              <a:buAutoNum type="arabicPeriod"/>
            </a:pPr>
            <a:r>
              <a:rPr lang="nl-NL" sz="2000" dirty="0">
                <a:solidFill>
                  <a:srgbClr val="FF0000"/>
                </a:solidFill>
              </a:rPr>
              <a:t>Vrachtverkeer neemt overal toe. Inrichting van de N640 houdt hier rekening mee. Asfalt is </a:t>
            </a:r>
            <a:r>
              <a:rPr lang="nl-NL" sz="2000" dirty="0" err="1">
                <a:solidFill>
                  <a:srgbClr val="FF0000"/>
                </a:solidFill>
              </a:rPr>
              <a:t>geluidsreducerend</a:t>
            </a:r>
            <a:r>
              <a:rPr lang="nl-NL" sz="2000" dirty="0">
                <a:solidFill>
                  <a:srgbClr val="FF0000"/>
                </a:solidFill>
              </a:rPr>
              <a:t>. Gedragsaanpak richt zich op verkeersveiligheid</a:t>
            </a:r>
          </a:p>
          <a:p>
            <a:pPr marL="457200" indent="-457200">
              <a:buAutoNum type="arabicPeriod"/>
            </a:pPr>
            <a:r>
              <a:rPr lang="nl-NL" sz="2000" dirty="0">
                <a:solidFill>
                  <a:srgbClr val="FF0000"/>
                </a:solidFill>
              </a:rPr>
              <a:t>De bestaande haltes worden toegankelijk gemaakt. Fietsvoorzieningen worden daarbij meegenomen.</a:t>
            </a:r>
          </a:p>
        </p:txBody>
      </p:sp>
    </p:spTree>
    <p:extLst>
      <p:ext uri="{BB962C8B-B14F-4D97-AF65-F5344CB8AC3E}">
        <p14:creationId xmlns:p14="http://schemas.microsoft.com/office/powerpoint/2010/main" val="406085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1680" y="980728"/>
            <a:ext cx="7632848" cy="844861"/>
          </a:xfrm>
        </p:spPr>
        <p:txBody>
          <a:bodyPr/>
          <a:lstStyle/>
          <a:p>
            <a:r>
              <a:rPr lang="nl-NL" sz="2400" i="1" dirty="0"/>
              <a:t>Afsluiting: vervolgstappen</a:t>
            </a:r>
            <a:endParaRPr lang="nl-NL" sz="24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6C8E4FF-E801-41C5-9BEB-0CB252B8E9FE}"/>
              </a:ext>
            </a:extLst>
          </p:cNvPr>
          <p:cNvSpPr txBox="1"/>
          <p:nvPr/>
        </p:nvSpPr>
        <p:spPr>
          <a:xfrm>
            <a:off x="1691680" y="2348880"/>
            <a:ext cx="655272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360000">
              <a:buFont typeface="Arial" panose="020B0604020202020204" pitchFamily="34" charset="0"/>
              <a:buChar char="•"/>
            </a:pPr>
            <a:r>
              <a:rPr lang="nl-NL" sz="2000" spc="100" dirty="0">
                <a:solidFill>
                  <a:srgbClr val="FF0000"/>
                </a:solidFill>
              </a:rPr>
              <a:t>Gedragsmaatregelen uitvoeren (maart)</a:t>
            </a:r>
          </a:p>
          <a:p>
            <a:pPr marL="360000" indent="360000">
              <a:buFont typeface="Arial" panose="020B0604020202020204" pitchFamily="34" charset="0"/>
              <a:buChar char="•"/>
            </a:pPr>
            <a:r>
              <a:rPr lang="nl-NL" sz="2000" spc="100" dirty="0">
                <a:solidFill>
                  <a:srgbClr val="FF0000"/>
                </a:solidFill>
              </a:rPr>
              <a:t>Werkbezoek bestuurders (eind maart)</a:t>
            </a:r>
          </a:p>
          <a:p>
            <a:pPr marL="360000" indent="360000">
              <a:buFont typeface="Arial" panose="020B0604020202020204" pitchFamily="34" charset="0"/>
              <a:buChar char="•"/>
            </a:pPr>
            <a:r>
              <a:rPr lang="nl-NL" sz="2000" spc="100" dirty="0">
                <a:solidFill>
                  <a:srgbClr val="FF0000"/>
                </a:solidFill>
              </a:rPr>
              <a:t>Kabels en leidingen (week 15, april)</a:t>
            </a:r>
          </a:p>
          <a:p>
            <a:pPr marL="360000" indent="360000">
              <a:buFont typeface="Arial" panose="020B0604020202020204" pitchFamily="34" charset="0"/>
              <a:buChar char="•"/>
            </a:pPr>
            <a:r>
              <a:rPr lang="nl-NL" sz="2000" spc="100" dirty="0">
                <a:solidFill>
                  <a:srgbClr val="FF0000"/>
                </a:solidFill>
              </a:rPr>
              <a:t>Groot onderhoud start in Q3 2022</a:t>
            </a:r>
          </a:p>
          <a:p>
            <a:pPr marL="360000" indent="360000">
              <a:buFont typeface="Arial" panose="020B0604020202020204" pitchFamily="34" charset="0"/>
              <a:buChar char="•"/>
            </a:pPr>
            <a:r>
              <a:rPr lang="nl-NL" sz="2000" spc="100" dirty="0">
                <a:solidFill>
                  <a:srgbClr val="FF0000"/>
                </a:solidFill>
              </a:rPr>
              <a:t>Verslag van de bijeenkomst</a:t>
            </a:r>
          </a:p>
          <a:p>
            <a:pPr marL="360000" indent="360000">
              <a:buFont typeface="Arial" panose="020B0604020202020204" pitchFamily="34" charset="0"/>
              <a:buChar char="•"/>
            </a:pPr>
            <a:r>
              <a:rPr lang="nl-NL" sz="2000" spc="100" dirty="0" err="1">
                <a:solidFill>
                  <a:srgbClr val="FF0000"/>
                </a:solidFill>
              </a:rPr>
              <a:t>Opt</a:t>
            </a:r>
            <a:r>
              <a:rPr lang="nl-NL" sz="2000" spc="100" dirty="0">
                <a:solidFill>
                  <a:srgbClr val="FF0000"/>
                </a:solidFill>
              </a:rPr>
              <a:t>-out voor nieuwsbrief</a:t>
            </a:r>
          </a:p>
          <a:p>
            <a:pPr marL="360000" indent="360000">
              <a:buFont typeface="Arial" panose="020B0604020202020204" pitchFamily="34" charset="0"/>
              <a:buChar char="•"/>
            </a:pPr>
            <a:r>
              <a:rPr lang="nl-NL" sz="2000" spc="100" dirty="0">
                <a:solidFill>
                  <a:srgbClr val="FF0000"/>
                </a:solidFill>
              </a:rPr>
              <a:t>Openstellen KES-lijst inclusief chat en enquête</a:t>
            </a:r>
          </a:p>
        </p:txBody>
      </p:sp>
    </p:spTree>
    <p:extLst>
      <p:ext uri="{BB962C8B-B14F-4D97-AF65-F5344CB8AC3E}">
        <p14:creationId xmlns:p14="http://schemas.microsoft.com/office/powerpoint/2010/main" val="23858688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274637"/>
            <a:ext cx="7632848" cy="844861"/>
          </a:xfrm>
        </p:spPr>
        <p:txBody>
          <a:bodyPr/>
          <a:lstStyle/>
          <a:p>
            <a:r>
              <a:rPr lang="nl-NL" sz="2400" i="1" dirty="0"/>
              <a:t>5. Vragen</a:t>
            </a:r>
            <a:endParaRPr lang="nl-NL" sz="2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B8DEE39-CBBC-452B-996F-9A8E4972D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346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3D5236C-63A3-4B2A-8675-877CCD43ED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361" t="11704" r="19675" b="67112"/>
          <a:stretch/>
        </p:blipFill>
        <p:spPr>
          <a:xfrm>
            <a:off x="755576" y="-99392"/>
            <a:ext cx="7213164" cy="683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80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1680" y="692696"/>
            <a:ext cx="7632848" cy="844861"/>
          </a:xfrm>
        </p:spPr>
        <p:txBody>
          <a:bodyPr/>
          <a:lstStyle/>
          <a:p>
            <a:r>
              <a:rPr lang="nl-NL" sz="2400" i="1" dirty="0"/>
              <a:t>Voorzitter: Dirkje van der Ven</a:t>
            </a:r>
            <a:endParaRPr lang="nl-NL" sz="2400" dirty="0"/>
          </a:p>
        </p:txBody>
      </p:sp>
      <p:sp>
        <p:nvSpPr>
          <p:cNvPr id="4" name="Titel 1"/>
          <p:cNvSpPr txBox="1">
            <a:spLocks/>
          </p:cNvSpPr>
          <p:nvPr/>
        </p:nvSpPr>
        <p:spPr bwMode="auto">
          <a:xfrm>
            <a:off x="1703512" y="2852936"/>
            <a:ext cx="7632848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FF0000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nl-NL" sz="1800" b="0" i="1" dirty="0"/>
              <a:t>Gaarne uw microfoon uit,</a:t>
            </a:r>
          </a:p>
          <a:p>
            <a:r>
              <a:rPr lang="nl-NL" sz="1800" b="0" i="1" dirty="0"/>
              <a:t>Bij een vraag een digitaal handje,</a:t>
            </a:r>
          </a:p>
          <a:p>
            <a:endParaRPr lang="nl-NL" sz="1800" b="0" i="1" dirty="0"/>
          </a:p>
          <a:p>
            <a:r>
              <a:rPr lang="nl-NL" sz="1800" b="0" i="1" dirty="0"/>
              <a:t>Er volgt een verslag.</a:t>
            </a:r>
          </a:p>
          <a:p>
            <a:endParaRPr lang="nl-NL" sz="1800" b="0" dirty="0"/>
          </a:p>
        </p:txBody>
      </p:sp>
    </p:spTree>
    <p:extLst>
      <p:ext uri="{BB962C8B-B14F-4D97-AF65-F5344CB8AC3E}">
        <p14:creationId xmlns:p14="http://schemas.microsoft.com/office/powerpoint/2010/main" val="2213452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1680" y="836712"/>
            <a:ext cx="7632848" cy="844861"/>
          </a:xfrm>
        </p:spPr>
        <p:txBody>
          <a:bodyPr/>
          <a:lstStyle/>
          <a:p>
            <a:r>
              <a:rPr lang="nl-NL" sz="2400" i="1" dirty="0"/>
              <a:t>Thema’s</a:t>
            </a:r>
            <a:endParaRPr lang="nl-NL" sz="24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7251628-0201-4620-9915-53D153D2A287}"/>
              </a:ext>
            </a:extLst>
          </p:cNvPr>
          <p:cNvSpPr txBox="1"/>
          <p:nvPr/>
        </p:nvSpPr>
        <p:spPr>
          <a:xfrm>
            <a:off x="1907704" y="1916832"/>
            <a:ext cx="7524328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nl-NL" dirty="0">
                <a:solidFill>
                  <a:srgbClr val="FF0000"/>
                </a:solidFill>
              </a:rPr>
              <a:t>Snelheid/ Intensiviteit</a:t>
            </a:r>
          </a:p>
          <a:p>
            <a:pPr marL="342900" lvl="0" indent="-342900">
              <a:buFont typeface="+mj-lt"/>
              <a:buAutoNum type="arabicPeriod"/>
            </a:pPr>
            <a:r>
              <a:rPr lang="nl-NL" dirty="0">
                <a:solidFill>
                  <a:srgbClr val="FF0000"/>
                </a:solidFill>
              </a:rPr>
              <a:t>Handhaving/ monitoring</a:t>
            </a:r>
          </a:p>
          <a:p>
            <a:pPr marL="342900" lvl="0" indent="-342900">
              <a:buFont typeface="+mj-lt"/>
              <a:buAutoNum type="arabicPeriod"/>
            </a:pPr>
            <a:r>
              <a:rPr lang="nl-NL" dirty="0">
                <a:solidFill>
                  <a:srgbClr val="FF0000"/>
                </a:solidFill>
              </a:rPr>
              <a:t>Verkeersveiligheid langzaam verkeer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solidFill>
                  <a:srgbClr val="FF0000"/>
                </a:solidFill>
              </a:rPr>
              <a:t>Specifieke Kruispunt inrichtingsvragen en - eisen,</a:t>
            </a:r>
          </a:p>
          <a:p>
            <a:pPr marL="342900" lvl="0" indent="-342900">
              <a:buFont typeface="+mj-lt"/>
              <a:buAutoNum type="arabicPeriod"/>
            </a:pPr>
            <a:r>
              <a:rPr lang="nl-NL" dirty="0">
                <a:solidFill>
                  <a:srgbClr val="FF0000"/>
                </a:solidFill>
              </a:rPr>
              <a:t>Overige:</a:t>
            </a:r>
          </a:p>
          <a:p>
            <a:pPr lvl="0"/>
            <a:r>
              <a:rPr lang="nl-NL" dirty="0">
                <a:solidFill>
                  <a:srgbClr val="FF0000"/>
                </a:solidFill>
              </a:rPr>
              <a:t>	- Groen,</a:t>
            </a:r>
          </a:p>
          <a:p>
            <a:pPr lvl="0"/>
            <a:r>
              <a:rPr lang="nl-NL" dirty="0">
                <a:solidFill>
                  <a:srgbClr val="FF0000"/>
                </a:solidFill>
              </a:rPr>
              <a:t>	- Vrachtverkeer,</a:t>
            </a:r>
          </a:p>
          <a:p>
            <a:pPr lvl="0"/>
            <a:r>
              <a:rPr lang="nl-NL" dirty="0">
                <a:solidFill>
                  <a:srgbClr val="FF0000"/>
                </a:solidFill>
              </a:rPr>
              <a:t>	- Openbaar Vervoer,</a:t>
            </a:r>
          </a:p>
          <a:p>
            <a:pPr lvl="0"/>
            <a:endParaRPr lang="nl-NL" dirty="0">
              <a:solidFill>
                <a:srgbClr val="FF0000"/>
              </a:solidFill>
            </a:endParaRPr>
          </a:p>
          <a:p>
            <a:pPr marL="457200" indent="-457200" algn="l">
              <a:buAutoNum type="arabicPeriod"/>
            </a:pPr>
            <a:endParaRPr lang="nl-NL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278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1680" y="980728"/>
            <a:ext cx="7632848" cy="844861"/>
          </a:xfrm>
        </p:spPr>
        <p:txBody>
          <a:bodyPr/>
          <a:lstStyle/>
          <a:p>
            <a:r>
              <a:rPr lang="nl-NL" sz="2400" i="1" dirty="0"/>
              <a:t>Thema: Snelheid &amp; intensiteit</a:t>
            </a:r>
            <a:endParaRPr lang="nl-NL" sz="24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7251628-0201-4620-9915-53D153D2A287}"/>
              </a:ext>
            </a:extLst>
          </p:cNvPr>
          <p:cNvSpPr txBox="1"/>
          <p:nvPr/>
        </p:nvSpPr>
        <p:spPr>
          <a:xfrm>
            <a:off x="1907704" y="1916832"/>
            <a:ext cx="698477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</a:pPr>
            <a:r>
              <a:rPr lang="nl-NL" dirty="0">
                <a:solidFill>
                  <a:srgbClr val="FF0000"/>
                </a:solidFill>
              </a:rPr>
              <a:t>Kan de maximale snelheid buiten de bebouwde kom op de N640 worden teruggebracht naar 60 </a:t>
            </a:r>
            <a:r>
              <a:rPr lang="nl-NL" dirty="0" err="1">
                <a:solidFill>
                  <a:srgbClr val="FF0000"/>
                </a:solidFill>
              </a:rPr>
              <a:t>kmpu</a:t>
            </a:r>
            <a:r>
              <a:rPr lang="nl-NL" dirty="0">
                <a:solidFill>
                  <a:srgbClr val="FF0000"/>
                </a:solidFill>
              </a:rPr>
              <a:t>?</a:t>
            </a:r>
          </a:p>
          <a:p>
            <a:pPr marL="342900" lvl="0" indent="-342900">
              <a:buAutoNum type="arabicPeriod"/>
            </a:pPr>
            <a:r>
              <a:rPr lang="nl-NL" dirty="0">
                <a:solidFill>
                  <a:srgbClr val="FF0000"/>
                </a:solidFill>
              </a:rPr>
              <a:t>Kan de maximale snelheid </a:t>
            </a:r>
            <a:r>
              <a:rPr lang="nl-NL" dirty="0" err="1">
                <a:solidFill>
                  <a:srgbClr val="FF0000"/>
                </a:solidFill>
              </a:rPr>
              <a:t>Bosschedijk</a:t>
            </a:r>
            <a:r>
              <a:rPr lang="nl-NL" dirty="0">
                <a:solidFill>
                  <a:srgbClr val="FF0000"/>
                </a:solidFill>
              </a:rPr>
              <a:t> (Oudenbosch) tot Etten-Leur teruggebracht worden naar 60 of 50 </a:t>
            </a:r>
            <a:r>
              <a:rPr lang="nl-NL" dirty="0" err="1">
                <a:solidFill>
                  <a:srgbClr val="FF0000"/>
                </a:solidFill>
              </a:rPr>
              <a:t>kmpu</a:t>
            </a:r>
            <a:r>
              <a:rPr lang="nl-NL" dirty="0">
                <a:solidFill>
                  <a:srgbClr val="FF0000"/>
                </a:solidFill>
              </a:rPr>
              <a:t>?</a:t>
            </a:r>
          </a:p>
          <a:p>
            <a:pPr marL="342900" lvl="0" indent="-342900">
              <a:buAutoNum type="arabicPeriod"/>
            </a:pPr>
            <a:r>
              <a:rPr lang="nl-NL" dirty="0">
                <a:solidFill>
                  <a:srgbClr val="FF0000"/>
                </a:solidFill>
              </a:rPr>
              <a:t>Kan de Kom Hoeven (West/ Oudenboschzijde) uitgebreid worden tot en met de Kruisstraat?</a:t>
            </a:r>
          </a:p>
          <a:p>
            <a:pPr algn="l"/>
            <a:endParaRPr lang="nl-NL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525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1680" y="980728"/>
            <a:ext cx="7632848" cy="844861"/>
          </a:xfrm>
        </p:spPr>
        <p:txBody>
          <a:bodyPr/>
          <a:lstStyle/>
          <a:p>
            <a:r>
              <a:rPr lang="nl-NL" sz="2400" i="1" dirty="0"/>
              <a:t>Toelichting Verkeerskundige analyse</a:t>
            </a:r>
            <a:endParaRPr lang="nl-NL" sz="24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7251628-0201-4620-9915-53D153D2A287}"/>
              </a:ext>
            </a:extLst>
          </p:cNvPr>
          <p:cNvSpPr txBox="1"/>
          <p:nvPr/>
        </p:nvSpPr>
        <p:spPr>
          <a:xfrm>
            <a:off x="1907704" y="1916832"/>
            <a:ext cx="69847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nl-NL" dirty="0">
                <a:solidFill>
                  <a:srgbClr val="FF0000"/>
                </a:solidFill>
              </a:rPr>
              <a:t>Ivo Hilderink: Data analist en projectleider BBMA (</a:t>
            </a:r>
            <a:r>
              <a:rPr lang="nl-NL" dirty="0" err="1">
                <a:solidFill>
                  <a:srgbClr val="FF0000"/>
                </a:solidFill>
              </a:rPr>
              <a:t>Brabantbrede</a:t>
            </a:r>
            <a:r>
              <a:rPr lang="nl-NL" dirty="0">
                <a:solidFill>
                  <a:srgbClr val="FF0000"/>
                </a:solidFill>
              </a:rPr>
              <a:t> modelaanpak)</a:t>
            </a:r>
          </a:p>
          <a:p>
            <a:pPr algn="l"/>
            <a:endParaRPr lang="nl-NL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504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274637"/>
            <a:ext cx="7632848" cy="844861"/>
          </a:xfrm>
        </p:spPr>
        <p:txBody>
          <a:bodyPr/>
          <a:lstStyle/>
          <a:p>
            <a:r>
              <a:rPr lang="nl-NL" sz="2400" i="1" dirty="0"/>
              <a:t>1. Toegepast Verkeersmodel</a:t>
            </a:r>
            <a:endParaRPr lang="nl-NL" sz="24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7251628-0201-4620-9915-53D153D2A287}"/>
              </a:ext>
            </a:extLst>
          </p:cNvPr>
          <p:cNvSpPr txBox="1"/>
          <p:nvPr/>
        </p:nvSpPr>
        <p:spPr>
          <a:xfrm>
            <a:off x="1462642" y="980728"/>
            <a:ext cx="748883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000" dirty="0"/>
              <a:t>Voor dit onderzoek is het BBMA2018 WEB gehanteerd (een statisch verkeersmodel dat vigerend is vanaf januari 2020)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000" dirty="0"/>
              <a:t>Dit verkeersmodel kent basisjaar 2015 en de prognosejaren 2030 en 2040 en de destijds geldende uitgangspunten zoals ruimtelijke ontwikkelingen en infrastructuur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218094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274637"/>
            <a:ext cx="7632848" cy="844861"/>
          </a:xfrm>
        </p:spPr>
        <p:txBody>
          <a:bodyPr/>
          <a:lstStyle/>
          <a:p>
            <a:r>
              <a:rPr lang="nl-NL" sz="2400" i="1" dirty="0"/>
              <a:t>2. Modelvarianten N640</a:t>
            </a:r>
            <a:endParaRPr lang="nl-NL" sz="24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7251628-0201-4620-9915-53D153D2A287}"/>
              </a:ext>
            </a:extLst>
          </p:cNvPr>
          <p:cNvSpPr txBox="1"/>
          <p:nvPr/>
        </p:nvSpPr>
        <p:spPr>
          <a:xfrm>
            <a:off x="1462642" y="980728"/>
            <a:ext cx="748883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2000" dirty="0"/>
              <a:t>Onderzoek richt zich op de volgende varianten voor planjaar 2030: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000" dirty="0"/>
              <a:t>Variant 1: snelheidsverlaging van 80 km/uur naar 50 km/uur aan weerszijden van de kruising N640 – de Gors over 100 meter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000" dirty="0"/>
              <a:t>Variant 2: idem aan variant 1 met aanvullend een snelheidsverlaging van 80 km/uur naar 50 km/uur tot aan de bebouwde kom van Hoeven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B5FB975-9B40-4470-A724-A71FB4C50B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3" t="13601" r="55513" b="8000"/>
          <a:stretch/>
        </p:blipFill>
        <p:spPr>
          <a:xfrm>
            <a:off x="1905950" y="4992558"/>
            <a:ext cx="3159693" cy="17694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84BA3EF-60D5-4F9C-BB00-C2E20E7D80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38" t="13601" r="55512" b="8000"/>
          <a:stretch/>
        </p:blipFill>
        <p:spPr>
          <a:xfrm>
            <a:off x="1907704" y="1968528"/>
            <a:ext cx="3168352" cy="20162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23763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3648" y="274637"/>
            <a:ext cx="7632848" cy="844861"/>
          </a:xfrm>
        </p:spPr>
        <p:txBody>
          <a:bodyPr/>
          <a:lstStyle/>
          <a:p>
            <a:r>
              <a:rPr lang="nl-NL" sz="2400" i="1" dirty="0"/>
              <a:t>3. Modelresultaten variantenstudie N640</a:t>
            </a:r>
            <a:endParaRPr lang="nl-NL" sz="24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7251628-0201-4620-9915-53D153D2A287}"/>
              </a:ext>
            </a:extLst>
          </p:cNvPr>
          <p:cNvSpPr txBox="1"/>
          <p:nvPr/>
        </p:nvSpPr>
        <p:spPr>
          <a:xfrm>
            <a:off x="1462642" y="980728"/>
            <a:ext cx="74888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2000" dirty="0"/>
              <a:t>Gekozen thermometerpunten voor de analyse.</a:t>
            </a:r>
          </a:p>
        </p:txBody>
      </p:sp>
      <p:grpSp>
        <p:nvGrpSpPr>
          <p:cNvPr id="30" name="Groep 29">
            <a:extLst>
              <a:ext uri="{FF2B5EF4-FFF2-40B4-BE49-F238E27FC236}">
                <a16:creationId xmlns:a16="http://schemas.microsoft.com/office/drawing/2014/main" id="{01A9F926-8FD0-4DA1-9C5C-141E07E8D199}"/>
              </a:ext>
            </a:extLst>
          </p:cNvPr>
          <p:cNvGrpSpPr/>
          <p:nvPr/>
        </p:nvGrpSpPr>
        <p:grpSpPr>
          <a:xfrm>
            <a:off x="1547664" y="2060848"/>
            <a:ext cx="6743032" cy="4104456"/>
            <a:chOff x="1547664" y="2060848"/>
            <a:chExt cx="6743032" cy="4104456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323C349-0510-40CB-B389-8C4649EA79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476" t="16401" r="56300" b="5201"/>
            <a:stretch/>
          </p:blipFill>
          <p:spPr>
            <a:xfrm>
              <a:off x="1547664" y="2060848"/>
              <a:ext cx="6743032" cy="410445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29" name="Groep 28">
              <a:extLst>
                <a:ext uri="{FF2B5EF4-FFF2-40B4-BE49-F238E27FC236}">
                  <a16:creationId xmlns:a16="http://schemas.microsoft.com/office/drawing/2014/main" id="{1A1B5F6A-4C78-46AE-A0E1-8DF96016CC69}"/>
                </a:ext>
              </a:extLst>
            </p:cNvPr>
            <p:cNvGrpSpPr/>
            <p:nvPr/>
          </p:nvGrpSpPr>
          <p:grpSpPr>
            <a:xfrm>
              <a:off x="2572963" y="2932495"/>
              <a:ext cx="3345187" cy="2489870"/>
              <a:chOff x="2572963" y="2932495"/>
              <a:chExt cx="3345187" cy="2489870"/>
            </a:xfrm>
          </p:grpSpPr>
          <p:sp>
            <p:nvSpPr>
              <p:cNvPr id="5" name="Ovaal 4">
                <a:extLst>
                  <a:ext uri="{FF2B5EF4-FFF2-40B4-BE49-F238E27FC236}">
                    <a16:creationId xmlns:a16="http://schemas.microsoft.com/office/drawing/2014/main" id="{30F75556-4276-41B7-B4BF-B0628B71F186}"/>
                  </a:ext>
                </a:extLst>
              </p:cNvPr>
              <p:cNvSpPr/>
              <p:nvPr/>
            </p:nvSpPr>
            <p:spPr>
              <a:xfrm>
                <a:off x="4499992" y="3245656"/>
                <a:ext cx="216024" cy="21602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" name="Ovaal 7">
                <a:extLst>
                  <a:ext uri="{FF2B5EF4-FFF2-40B4-BE49-F238E27FC236}">
                    <a16:creationId xmlns:a16="http://schemas.microsoft.com/office/drawing/2014/main" id="{433290ED-3702-4D05-A0B6-6CD44BA13239}"/>
                  </a:ext>
                </a:extLst>
              </p:cNvPr>
              <p:cNvSpPr/>
              <p:nvPr/>
            </p:nvSpPr>
            <p:spPr>
              <a:xfrm>
                <a:off x="5436096" y="3844248"/>
                <a:ext cx="216024" cy="21602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9" name="Ovaal 8">
                <a:extLst>
                  <a:ext uri="{FF2B5EF4-FFF2-40B4-BE49-F238E27FC236}">
                    <a16:creationId xmlns:a16="http://schemas.microsoft.com/office/drawing/2014/main" id="{1BB2BA6E-9725-4C47-A7FA-EBC8FF3C909D}"/>
                  </a:ext>
                </a:extLst>
              </p:cNvPr>
              <p:cNvSpPr/>
              <p:nvPr/>
            </p:nvSpPr>
            <p:spPr>
              <a:xfrm>
                <a:off x="4811168" y="4509120"/>
                <a:ext cx="216024" cy="21602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Ovaal 9">
                <a:extLst>
                  <a:ext uri="{FF2B5EF4-FFF2-40B4-BE49-F238E27FC236}">
                    <a16:creationId xmlns:a16="http://schemas.microsoft.com/office/drawing/2014/main" id="{6F5B49BC-F4C3-495B-8899-F99BC2ED112B}"/>
                  </a:ext>
                </a:extLst>
              </p:cNvPr>
              <p:cNvSpPr/>
              <p:nvPr/>
            </p:nvSpPr>
            <p:spPr>
              <a:xfrm>
                <a:off x="5115101" y="4446625"/>
                <a:ext cx="216024" cy="21602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Ovaal 11">
                <a:extLst>
                  <a:ext uri="{FF2B5EF4-FFF2-40B4-BE49-F238E27FC236}">
                    <a16:creationId xmlns:a16="http://schemas.microsoft.com/office/drawing/2014/main" id="{DA21A550-7800-4129-B893-FCAEC82DFD0F}"/>
                  </a:ext>
                </a:extLst>
              </p:cNvPr>
              <p:cNvSpPr/>
              <p:nvPr/>
            </p:nvSpPr>
            <p:spPr>
              <a:xfrm>
                <a:off x="4299868" y="4344802"/>
                <a:ext cx="216024" cy="21602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Ovaal 12">
                <a:extLst>
                  <a:ext uri="{FF2B5EF4-FFF2-40B4-BE49-F238E27FC236}">
                    <a16:creationId xmlns:a16="http://schemas.microsoft.com/office/drawing/2014/main" id="{B1F4A134-B6E0-4BCD-8495-05079A51EE3D}"/>
                  </a:ext>
                </a:extLst>
              </p:cNvPr>
              <p:cNvSpPr/>
              <p:nvPr/>
            </p:nvSpPr>
            <p:spPr>
              <a:xfrm>
                <a:off x="3419872" y="5085184"/>
                <a:ext cx="216024" cy="21602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Ovaal 13">
                <a:extLst>
                  <a:ext uri="{FF2B5EF4-FFF2-40B4-BE49-F238E27FC236}">
                    <a16:creationId xmlns:a16="http://schemas.microsoft.com/office/drawing/2014/main" id="{903FD264-3E66-47BA-B862-BB824A50692A}"/>
                  </a:ext>
                </a:extLst>
              </p:cNvPr>
              <p:cNvSpPr/>
              <p:nvPr/>
            </p:nvSpPr>
            <p:spPr>
              <a:xfrm>
                <a:off x="3635896" y="3425356"/>
                <a:ext cx="216024" cy="21602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Ovaal 14">
                <a:extLst>
                  <a:ext uri="{FF2B5EF4-FFF2-40B4-BE49-F238E27FC236}">
                    <a16:creationId xmlns:a16="http://schemas.microsoft.com/office/drawing/2014/main" id="{B1426B67-9576-44B9-96B8-5F383BE7F6F1}"/>
                  </a:ext>
                </a:extLst>
              </p:cNvPr>
              <p:cNvSpPr/>
              <p:nvPr/>
            </p:nvSpPr>
            <p:spPr>
              <a:xfrm>
                <a:off x="4391980" y="3612608"/>
                <a:ext cx="216024" cy="21602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" name="Ovaal 15">
                <a:extLst>
                  <a:ext uri="{FF2B5EF4-FFF2-40B4-BE49-F238E27FC236}">
                    <a16:creationId xmlns:a16="http://schemas.microsoft.com/office/drawing/2014/main" id="{44015CC7-59D2-493B-991A-C3F39518AABD}"/>
                  </a:ext>
                </a:extLst>
              </p:cNvPr>
              <p:cNvSpPr/>
              <p:nvPr/>
            </p:nvSpPr>
            <p:spPr>
              <a:xfrm>
                <a:off x="2679676" y="3802723"/>
                <a:ext cx="216024" cy="21602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17" name="Ovaal 16">
                <a:extLst>
                  <a:ext uri="{FF2B5EF4-FFF2-40B4-BE49-F238E27FC236}">
                    <a16:creationId xmlns:a16="http://schemas.microsoft.com/office/drawing/2014/main" id="{DB94AEC4-150D-4100-B8C3-876A0F432A58}"/>
                  </a:ext>
                </a:extLst>
              </p:cNvPr>
              <p:cNvSpPr/>
              <p:nvPr/>
            </p:nvSpPr>
            <p:spPr>
              <a:xfrm>
                <a:off x="4191856" y="5183582"/>
                <a:ext cx="216024" cy="21602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18" name="Ovaal 17">
                <a:extLst>
                  <a:ext uri="{FF2B5EF4-FFF2-40B4-BE49-F238E27FC236}">
                    <a16:creationId xmlns:a16="http://schemas.microsoft.com/office/drawing/2014/main" id="{0C801700-FC25-4653-BC43-A433D3A13F6C}"/>
                  </a:ext>
                </a:extLst>
              </p:cNvPr>
              <p:cNvSpPr/>
              <p:nvPr/>
            </p:nvSpPr>
            <p:spPr>
              <a:xfrm>
                <a:off x="5544108" y="4896764"/>
                <a:ext cx="216024" cy="21602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982892E4-B4AE-46B1-99EC-5D589935509D}"/>
                  </a:ext>
                </a:extLst>
              </p:cNvPr>
              <p:cNvSpPr txBox="1"/>
              <p:nvPr/>
            </p:nvSpPr>
            <p:spPr>
              <a:xfrm>
                <a:off x="4482926" y="2932495"/>
                <a:ext cx="4491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b="1" dirty="0"/>
                  <a:t>3</a:t>
                </a:r>
              </a:p>
            </p:txBody>
          </p:sp>
          <p:sp>
            <p:nvSpPr>
              <p:cNvPr id="19" name="Tekstvak 18">
                <a:extLst>
                  <a:ext uri="{FF2B5EF4-FFF2-40B4-BE49-F238E27FC236}">
                    <a16:creationId xmlns:a16="http://schemas.microsoft.com/office/drawing/2014/main" id="{6D2C3495-25A8-47C9-A802-572A479B42CB}"/>
                  </a:ext>
                </a:extLst>
              </p:cNvPr>
              <p:cNvSpPr txBox="1"/>
              <p:nvPr/>
            </p:nvSpPr>
            <p:spPr>
              <a:xfrm>
                <a:off x="5391285" y="3541403"/>
                <a:ext cx="4491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b="1" dirty="0"/>
                  <a:t>4</a:t>
                </a:r>
              </a:p>
            </p:txBody>
          </p:sp>
          <p:sp>
            <p:nvSpPr>
              <p:cNvPr id="20" name="Tekstvak 19">
                <a:extLst>
                  <a:ext uri="{FF2B5EF4-FFF2-40B4-BE49-F238E27FC236}">
                    <a16:creationId xmlns:a16="http://schemas.microsoft.com/office/drawing/2014/main" id="{10783152-B16D-4309-B2A0-67CE2B5DDBF4}"/>
                  </a:ext>
                </a:extLst>
              </p:cNvPr>
              <p:cNvSpPr txBox="1"/>
              <p:nvPr/>
            </p:nvSpPr>
            <p:spPr>
              <a:xfrm>
                <a:off x="2572963" y="3966933"/>
                <a:ext cx="4491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b="1" dirty="0"/>
                  <a:t>1</a:t>
                </a:r>
              </a:p>
            </p:txBody>
          </p:sp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3C2240B2-112E-45D8-B896-8C3C2FB6DAEC}"/>
                  </a:ext>
                </a:extLst>
              </p:cNvPr>
              <p:cNvSpPr txBox="1"/>
              <p:nvPr/>
            </p:nvSpPr>
            <p:spPr>
              <a:xfrm>
                <a:off x="3671735" y="3582928"/>
                <a:ext cx="4491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b="1" dirty="0"/>
                  <a:t>2</a:t>
                </a:r>
              </a:p>
            </p:txBody>
          </p:sp>
          <p:sp>
            <p:nvSpPr>
              <p:cNvPr id="22" name="Tekstvak 21">
                <a:extLst>
                  <a:ext uri="{FF2B5EF4-FFF2-40B4-BE49-F238E27FC236}">
                    <a16:creationId xmlns:a16="http://schemas.microsoft.com/office/drawing/2014/main" id="{AADCBE27-84DA-41D1-A599-00BF47762C97}"/>
                  </a:ext>
                </a:extLst>
              </p:cNvPr>
              <p:cNvSpPr txBox="1"/>
              <p:nvPr/>
            </p:nvSpPr>
            <p:spPr>
              <a:xfrm>
                <a:off x="4341673" y="3749371"/>
                <a:ext cx="4491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b="1" dirty="0"/>
                  <a:t>5</a:t>
                </a:r>
              </a:p>
            </p:txBody>
          </p:sp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25F7753C-0A92-4E19-BCFA-1522DE5CFB8B}"/>
                  </a:ext>
                </a:extLst>
              </p:cNvPr>
              <p:cNvSpPr txBox="1"/>
              <p:nvPr/>
            </p:nvSpPr>
            <p:spPr>
              <a:xfrm>
                <a:off x="4221352" y="4497647"/>
                <a:ext cx="4491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b="1" dirty="0"/>
                  <a:t>6</a:t>
                </a:r>
              </a:p>
            </p:txBody>
          </p:sp>
          <p:sp>
            <p:nvSpPr>
              <p:cNvPr id="24" name="Tekstvak 23">
                <a:extLst>
                  <a:ext uri="{FF2B5EF4-FFF2-40B4-BE49-F238E27FC236}">
                    <a16:creationId xmlns:a16="http://schemas.microsoft.com/office/drawing/2014/main" id="{9F69154B-8315-4601-B1C1-7AE4B8799A86}"/>
                  </a:ext>
                </a:extLst>
              </p:cNvPr>
              <p:cNvSpPr txBox="1"/>
              <p:nvPr/>
            </p:nvSpPr>
            <p:spPr>
              <a:xfrm>
                <a:off x="4566229" y="4484255"/>
                <a:ext cx="4491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b="1" dirty="0"/>
                  <a:t>7</a:t>
                </a:r>
              </a:p>
            </p:txBody>
          </p:sp>
          <p:sp>
            <p:nvSpPr>
              <p:cNvPr id="25" name="Tekstvak 24">
                <a:extLst>
                  <a:ext uri="{FF2B5EF4-FFF2-40B4-BE49-F238E27FC236}">
                    <a16:creationId xmlns:a16="http://schemas.microsoft.com/office/drawing/2014/main" id="{CC7F454B-BC38-4A4C-AFDF-7D9E0900C451}"/>
                  </a:ext>
                </a:extLst>
              </p:cNvPr>
              <p:cNvSpPr txBox="1"/>
              <p:nvPr/>
            </p:nvSpPr>
            <p:spPr>
              <a:xfrm>
                <a:off x="5246651" y="4229731"/>
                <a:ext cx="4491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b="1" dirty="0"/>
                  <a:t>8</a:t>
                </a:r>
              </a:p>
            </p:txBody>
          </p:sp>
          <p:sp>
            <p:nvSpPr>
              <p:cNvPr id="26" name="Tekstvak 25">
                <a:extLst>
                  <a:ext uri="{FF2B5EF4-FFF2-40B4-BE49-F238E27FC236}">
                    <a16:creationId xmlns:a16="http://schemas.microsoft.com/office/drawing/2014/main" id="{07021A1E-75FF-4B4F-AEB0-FF71318237F8}"/>
                  </a:ext>
                </a:extLst>
              </p:cNvPr>
              <p:cNvSpPr txBox="1"/>
              <p:nvPr/>
            </p:nvSpPr>
            <p:spPr>
              <a:xfrm>
                <a:off x="3150780" y="5044133"/>
                <a:ext cx="4491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b="1" dirty="0"/>
                  <a:t>9</a:t>
                </a:r>
              </a:p>
            </p:txBody>
          </p:sp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2E087CA8-19E8-4F5A-8274-D5BC1C130BB5}"/>
                  </a:ext>
                </a:extLst>
              </p:cNvPr>
              <p:cNvSpPr txBox="1"/>
              <p:nvPr/>
            </p:nvSpPr>
            <p:spPr>
              <a:xfrm>
                <a:off x="4117116" y="4866528"/>
                <a:ext cx="4491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b="1" dirty="0"/>
                  <a:t>10</a:t>
                </a:r>
              </a:p>
            </p:txBody>
          </p:sp>
          <p:sp>
            <p:nvSpPr>
              <p:cNvPr id="28" name="Tekstvak 27">
                <a:extLst>
                  <a:ext uri="{FF2B5EF4-FFF2-40B4-BE49-F238E27FC236}">
                    <a16:creationId xmlns:a16="http://schemas.microsoft.com/office/drawing/2014/main" id="{9A4D1F53-2953-416F-9342-F0A3A0BFCF40}"/>
                  </a:ext>
                </a:extLst>
              </p:cNvPr>
              <p:cNvSpPr txBox="1"/>
              <p:nvPr/>
            </p:nvSpPr>
            <p:spPr>
              <a:xfrm>
                <a:off x="5469037" y="5053033"/>
                <a:ext cx="4491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b="1" dirty="0"/>
                  <a:t>11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7753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provinci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66CC"/>
      </a:accent1>
      <a:accent2>
        <a:srgbClr val="990033"/>
      </a:accent2>
      <a:accent3>
        <a:srgbClr val="6B8E23"/>
      </a:accent3>
      <a:accent4>
        <a:srgbClr val="663366"/>
      </a:accent4>
      <a:accent5>
        <a:srgbClr val="009999"/>
      </a:accent5>
      <a:accent6>
        <a:srgbClr val="FF8000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B86C9AE3FC3243B07F781D01046FF9" ma:contentTypeVersion="10" ma:contentTypeDescription="Een nieuw document maken." ma:contentTypeScope="" ma:versionID="2e9999229d9716565c7b7a2e2bf59fec">
  <xsd:schema xmlns:xsd="http://www.w3.org/2001/XMLSchema" xmlns:xs="http://www.w3.org/2001/XMLSchema" xmlns:p="http://schemas.microsoft.com/office/2006/metadata/properties" xmlns:ns2="11ebe0e3-8b77-475e-b3cc-0ae36475f937" xmlns:ns3="ec64fe06-1748-4eb2-ac4f-a1e5bc9ae601" targetNamespace="http://schemas.microsoft.com/office/2006/metadata/properties" ma:root="true" ma:fieldsID="e53ca1346937b8b188ae2337029e686a" ns2:_="" ns3:_="">
    <xsd:import namespace="11ebe0e3-8b77-475e-b3cc-0ae36475f937"/>
    <xsd:import namespace="ec64fe06-1748-4eb2-ac4f-a1e5bc9ae6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ebe0e3-8b77-475e-b3cc-0ae36475f9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64fe06-1748-4eb2-ac4f-a1e5bc9ae60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BF4665-014F-433A-BB5F-941DDCC8ED6A}">
  <ds:schemaRefs>
    <ds:schemaRef ds:uri="96373905-17c0-48e9-a56b-c0de344080ac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93795B5-835F-44ED-9D14-399081867F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333602-9206-4B47-AC1E-EDCB08A420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ebe0e3-8b77-475e-b3cc-0ae36475f937"/>
    <ds:schemaRef ds:uri="ec64fe06-1748-4eb2-ac4f-a1e5bc9ae6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PNB_Standaard_Kleur</Template>
  <TotalTime>7396</TotalTime>
  <Words>1142</Words>
  <Application>Microsoft Office PowerPoint</Application>
  <PresentationFormat>Diavoorstelling (4:3)</PresentationFormat>
  <Paragraphs>186</Paragraphs>
  <Slides>28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Office-thema</vt:lpstr>
      <vt:lpstr>Bewonersavond N640 – Wensen, op- en aanmerkingen</vt:lpstr>
      <vt:lpstr>Agenda</vt:lpstr>
      <vt:lpstr>Voorzitter: Dirkje van der Ven</vt:lpstr>
      <vt:lpstr>Thema’s</vt:lpstr>
      <vt:lpstr>Thema: Snelheid &amp; intensiteit</vt:lpstr>
      <vt:lpstr>Toelichting Verkeerskundige analyse</vt:lpstr>
      <vt:lpstr>1. Toegepast Verkeersmodel</vt:lpstr>
      <vt:lpstr>2. Modelvarianten N640</vt:lpstr>
      <vt:lpstr>3. Modelresultaten variantenstudie N640</vt:lpstr>
      <vt:lpstr>3. Modelresultaten variantenstudie N640</vt:lpstr>
      <vt:lpstr>3. Modelresultaten variantenstudie N640</vt:lpstr>
      <vt:lpstr>3. Modelresultaten variantenstudie N640</vt:lpstr>
      <vt:lpstr>4. Conclusies</vt:lpstr>
      <vt:lpstr>5. Vragen</vt:lpstr>
      <vt:lpstr>Thema: Snelheid &amp; intensiteit</vt:lpstr>
      <vt:lpstr>Thema: Handhaving &amp; monitoring</vt:lpstr>
      <vt:lpstr>Toelichting Verkeerskundige monitoring  en Handhaving</vt:lpstr>
      <vt:lpstr>Toelichting Verkeerskundige monitoring</vt:lpstr>
      <vt:lpstr>Thema: Langzaam Verkeer</vt:lpstr>
      <vt:lpstr>Thema: Inrichtingseisen Kruispunten</vt:lpstr>
      <vt:lpstr>Thema: Inrichtingseisen Kruisstraat</vt:lpstr>
      <vt:lpstr>Thema: Rotonde Hofstraat</vt:lpstr>
      <vt:lpstr>Thema: Oversteek Hertenkamp</vt:lpstr>
      <vt:lpstr>Thema: Palingsstraat, Sint Janstraat en De Heul</vt:lpstr>
      <vt:lpstr>Thema: Overige</vt:lpstr>
      <vt:lpstr>Afsluiting: vervolgstappen</vt:lpstr>
      <vt:lpstr>5. Vragen</vt:lpstr>
      <vt:lpstr>PowerPoint-presentatie</vt:lpstr>
    </vt:vector>
  </TitlesOfParts>
  <Company>Provincie Noord-Brabant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Mheyn</dc:creator>
  <cp:lastModifiedBy>Désiree van Boven</cp:lastModifiedBy>
  <cp:revision>1829</cp:revision>
  <cp:lastPrinted>2014-01-10T10:36:49Z</cp:lastPrinted>
  <dcterms:created xsi:type="dcterms:W3CDTF">2013-11-04T13:21:02Z</dcterms:created>
  <dcterms:modified xsi:type="dcterms:W3CDTF">2022-03-15T16:51:54Z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0x01010048B86C9AE3FC3243B07F781D01046FF9</vt:lpwstr>
  </property>
</Properties>
</file>